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</p:sldMasterIdLst>
  <p:notesMasterIdLst>
    <p:notesMasterId r:id="rId32"/>
  </p:notesMasterIdLst>
  <p:sldIdLst>
    <p:sldId id="338" r:id="rId2"/>
    <p:sldId id="422" r:id="rId3"/>
    <p:sldId id="271" r:id="rId4"/>
    <p:sldId id="265" r:id="rId5"/>
    <p:sldId id="273" r:id="rId6"/>
    <p:sldId id="266" r:id="rId7"/>
    <p:sldId id="268" r:id="rId8"/>
    <p:sldId id="300" r:id="rId9"/>
    <p:sldId id="301" r:id="rId10"/>
    <p:sldId id="509" r:id="rId11"/>
    <p:sldId id="280" r:id="rId12"/>
    <p:sldId id="281" r:id="rId13"/>
    <p:sldId id="284" r:id="rId14"/>
    <p:sldId id="290" r:id="rId15"/>
    <p:sldId id="294" r:id="rId16"/>
    <p:sldId id="292" r:id="rId17"/>
    <p:sldId id="297" r:id="rId18"/>
    <p:sldId id="513" r:id="rId19"/>
    <p:sldId id="512" r:id="rId20"/>
    <p:sldId id="510" r:id="rId21"/>
    <p:sldId id="508" r:id="rId22"/>
    <p:sldId id="519" r:id="rId23"/>
    <p:sldId id="511" r:id="rId24"/>
    <p:sldId id="514" r:id="rId25"/>
    <p:sldId id="515" r:id="rId26"/>
    <p:sldId id="516" r:id="rId27"/>
    <p:sldId id="517" r:id="rId28"/>
    <p:sldId id="518" r:id="rId29"/>
    <p:sldId id="315" r:id="rId30"/>
    <p:sldId id="306" r:id="rId3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93228"/>
  </p:normalViewPr>
  <p:slideViewPr>
    <p:cSldViewPr>
      <p:cViewPr>
        <p:scale>
          <a:sx n="70" d="100"/>
          <a:sy n="70" d="100"/>
        </p:scale>
        <p:origin x="-1632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CB6EE-2CCD-47EE-8A59-D5B8918406D8}" type="datetimeFigureOut">
              <a:rPr lang="it-IT" smtClean="0"/>
              <a:pPr/>
              <a:t>31/12/2019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D13E5-2477-4C9E-AD5B-B390EF2826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828216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D13E5-2477-4C9E-AD5B-B390EF282641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67774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tango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tango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tango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tango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tangolo arrotondato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tangolo arrotondato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tango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DEB5F16-4880-4371-A7E0-BA3C5BF5C038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88FB-787F-4232-BEAE-2FB15EB41E2E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C2DBB-13E0-4A29-91C2-BB59B78D16FB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7A221-3124-4897-8D96-88852FF20F32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6" name="Segnaposto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1D38536-D167-4B77-9F96-94990E1006FA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8" name="Segnaposto piè di pagina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86F1B44-77DA-47E0-9646-BC0B05A952BA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75FE4-A7E6-4E4C-98E4-0B6D92C58BA5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9AA8-543B-4F6D-9687-04A88734EFE0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917D3-15BB-46AD-87CE-C2E8909F49CC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754C5-A6E5-4C9A-A03E-81658DB2A35C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C85A8-EB8C-474A-900A-4F745CA1ECDD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tango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tango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tango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tangolo arrotondato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tangolo arrotondato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tango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tango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tango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tango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tango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tango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D2D8E27-3CF4-4CBB-8D65-5579D835155F}" type="datetime1">
              <a:rPr lang="it-IT" smtClean="0"/>
              <a:pPr/>
              <a:t>31/12/2019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strazione.zainodigitale.it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studiopsicologia@hotmail.it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1520" y="1772816"/>
            <a:ext cx="5845133" cy="1944216"/>
          </a:xfrm>
        </p:spPr>
        <p:txBody>
          <a:bodyPr>
            <a:normAutofit/>
          </a:bodyPr>
          <a:lstStyle/>
          <a:p>
            <a:r>
              <a:rPr lang="it-IT" sz="2800" dirty="0" smtClean="0"/>
              <a:t>Progetto 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UTILIZZO DEI LIBRI </a:t>
            </a:r>
            <a:r>
              <a:rPr lang="it-IT" sz="2800" dirty="0" smtClean="0"/>
              <a:t>DIGITALI: Studiare bene, studiare tutti. </a:t>
            </a:r>
            <a:endParaRPr lang="it-IT" sz="2800" dirty="0"/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251520" y="4016561"/>
            <a:ext cx="914501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56032">
              <a:lnSpc>
                <a:spcPct val="80000"/>
              </a:lnSpc>
            </a:pPr>
            <a:r>
              <a:rPr lang="it-IT" sz="2000" dirty="0" smtClean="0">
                <a:solidFill>
                  <a:schemeClr val="tx1"/>
                </a:solidFill>
              </a:rPr>
              <a:t>CONDUTTORI</a:t>
            </a:r>
            <a:r>
              <a:rPr lang="it-IT" sz="2000" dirty="0" smtClean="0">
                <a:solidFill>
                  <a:schemeClr val="tx1"/>
                </a:solidFill>
              </a:rPr>
              <a:t>:</a:t>
            </a:r>
          </a:p>
          <a:p>
            <a:pPr marL="365760" indent="-256032">
              <a:lnSpc>
                <a:spcPct val="80000"/>
              </a:lnSpc>
            </a:pPr>
            <a:endParaRPr lang="it-IT" sz="2000" dirty="0" smtClean="0">
              <a:solidFill>
                <a:schemeClr val="tx1"/>
              </a:solidFill>
            </a:endParaRPr>
          </a:p>
          <a:p>
            <a:pPr marL="365760" indent="-256032">
              <a:lnSpc>
                <a:spcPct val="80000"/>
              </a:lnSpc>
            </a:pPr>
            <a:r>
              <a:rPr lang="it-IT" sz="2000" b="1" dirty="0" smtClean="0">
                <a:solidFill>
                  <a:schemeClr val="tx1"/>
                </a:solidFill>
              </a:rPr>
              <a:t>Dr.ssa Borlesi Anna</a:t>
            </a:r>
            <a:r>
              <a:rPr lang="it-IT" sz="2000" dirty="0" smtClean="0">
                <a:solidFill>
                  <a:schemeClr val="tx1"/>
                </a:solidFill>
              </a:rPr>
              <a:t>, Logopedista, spec. Disturbi dell’Apprendimento e Potenziamento Cognitivo (</a:t>
            </a:r>
            <a:r>
              <a:rPr lang="it-IT" sz="2000" dirty="0" err="1" smtClean="0">
                <a:solidFill>
                  <a:schemeClr val="tx1"/>
                </a:solidFill>
              </a:rPr>
              <a:t>Feuerstein</a:t>
            </a:r>
            <a:r>
              <a:rPr lang="it-IT" sz="2000" dirty="0" smtClean="0">
                <a:solidFill>
                  <a:schemeClr val="tx1"/>
                </a:solidFill>
              </a:rPr>
              <a:t>)</a:t>
            </a:r>
          </a:p>
          <a:p>
            <a:pPr marL="365760" indent="-256032">
              <a:lnSpc>
                <a:spcPct val="80000"/>
              </a:lnSpc>
            </a:pPr>
            <a:endParaRPr lang="it-IT" sz="2000" dirty="0" smtClean="0">
              <a:solidFill>
                <a:schemeClr val="tx1"/>
              </a:solidFill>
            </a:endParaRPr>
          </a:p>
          <a:p>
            <a:pPr marL="365760" indent="-256032">
              <a:lnSpc>
                <a:spcPct val="80000"/>
              </a:lnSpc>
            </a:pPr>
            <a:r>
              <a:rPr lang="it-IT" sz="2000" b="1" dirty="0" smtClean="0">
                <a:solidFill>
                  <a:schemeClr val="tx1"/>
                </a:solidFill>
              </a:rPr>
              <a:t>Dr.ssa </a:t>
            </a:r>
            <a:r>
              <a:rPr lang="it-IT" sz="2000" b="1" dirty="0" err="1" smtClean="0">
                <a:solidFill>
                  <a:schemeClr val="tx1"/>
                </a:solidFill>
              </a:rPr>
              <a:t>Cazzaniga</a:t>
            </a:r>
            <a:r>
              <a:rPr lang="it-IT" sz="2000" b="1" dirty="0" smtClean="0">
                <a:solidFill>
                  <a:schemeClr val="tx1"/>
                </a:solidFill>
              </a:rPr>
              <a:t> Giovanna</a:t>
            </a:r>
            <a:r>
              <a:rPr lang="it-IT" sz="2000" dirty="0" smtClean="0">
                <a:solidFill>
                  <a:schemeClr val="tx1"/>
                </a:solidFill>
              </a:rPr>
              <a:t>, </a:t>
            </a:r>
            <a:r>
              <a:rPr lang="it-IT" sz="2000" dirty="0" err="1" smtClean="0">
                <a:solidFill>
                  <a:schemeClr val="tx1"/>
                </a:solidFill>
              </a:rPr>
              <a:t>Psicologa</a:t>
            </a:r>
            <a:r>
              <a:rPr lang="it-IT" sz="2000" dirty="0" err="1" smtClean="0">
                <a:solidFill>
                  <a:schemeClr val="tx1"/>
                </a:solidFill>
              </a:rPr>
              <a:t>-psicoterapeuta</a:t>
            </a:r>
            <a:r>
              <a:rPr lang="it-IT" sz="2000" dirty="0" smtClean="0">
                <a:solidFill>
                  <a:schemeClr val="tx1"/>
                </a:solidFill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</a:rPr>
              <a:t>i.f.</a:t>
            </a:r>
            <a:r>
              <a:rPr lang="it-IT" sz="2000" dirty="0" smtClean="0">
                <a:solidFill>
                  <a:schemeClr val="tx1"/>
                </a:solidFill>
              </a:rPr>
              <a:t>, spec. Disturbi dell’Apprendimento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072066" y="188641"/>
            <a:ext cx="40719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dirty="0" smtClean="0">
                <a:latin typeface="Berlin Sans FB Demi" pitchFamily="34" charset="0"/>
              </a:rPr>
              <a:t>PROGETTO LIBRI DIGITALI</a:t>
            </a:r>
          </a:p>
          <a:p>
            <a:pPr algn="ctr"/>
            <a:r>
              <a:rPr lang="it-IT" sz="1600" dirty="0" smtClean="0">
                <a:latin typeface="Berlin Sans FB Demi" pitchFamily="34" charset="0"/>
              </a:rPr>
              <a:t>Scuola </a:t>
            </a:r>
            <a:r>
              <a:rPr lang="it-IT" sz="1600" dirty="0" smtClean="0">
                <a:latin typeface="Berlin Sans FB Demi" pitchFamily="34" charset="0"/>
              </a:rPr>
              <a:t>secondaria </a:t>
            </a:r>
          </a:p>
          <a:p>
            <a:pPr algn="ctr"/>
            <a:r>
              <a:rPr lang="it-IT" sz="1600" dirty="0" smtClean="0">
                <a:latin typeface="Berlin Sans FB Demi" pitchFamily="34" charset="0"/>
              </a:rPr>
              <a:t>I.C. </a:t>
            </a:r>
            <a:r>
              <a:rPr lang="it-IT" sz="1600" dirty="0" smtClean="0">
                <a:latin typeface="Berlin Sans FB Demi" pitchFamily="34" charset="0"/>
              </a:rPr>
              <a:t>Dante </a:t>
            </a:r>
            <a:r>
              <a:rPr lang="it-IT" sz="1600" dirty="0" smtClean="0">
                <a:latin typeface="Berlin Sans FB Demi" pitchFamily="34" charset="0"/>
              </a:rPr>
              <a:t>Alighieri</a:t>
            </a:r>
          </a:p>
          <a:p>
            <a:pPr algn="ctr"/>
            <a:r>
              <a:rPr lang="it-IT" sz="1600" dirty="0" smtClean="0">
                <a:latin typeface="Berlin Sans FB Demi" pitchFamily="34" charset="0"/>
              </a:rPr>
              <a:t>Cornate d’Adda (MB)</a:t>
            </a:r>
          </a:p>
          <a:p>
            <a:pPr algn="ctr"/>
            <a:endParaRPr lang="it-IT" sz="1600" dirty="0" smtClean="0">
              <a:latin typeface="Berlin Sans FB Demi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397207" y="1883280"/>
            <a:ext cx="3568480" cy="166199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endParaRPr lang="it-IT" sz="2800" dirty="0" smtClean="0">
              <a:latin typeface="Berlin Sans FB Demi" pitchFamily="34" charset="0"/>
            </a:endParaRPr>
          </a:p>
          <a:p>
            <a:pPr algn="ctr"/>
            <a:r>
              <a:rPr lang="it-IT" sz="2800" dirty="0" smtClean="0">
                <a:latin typeface="Berlin Sans FB Demi" pitchFamily="34" charset="0"/>
              </a:rPr>
              <a:t> Venerdì </a:t>
            </a:r>
            <a:r>
              <a:rPr lang="it-IT" sz="2800" dirty="0" smtClean="0">
                <a:latin typeface="Berlin Sans FB Demi" pitchFamily="34" charset="0"/>
              </a:rPr>
              <a:t>10 Gennaio </a:t>
            </a:r>
            <a:r>
              <a:rPr lang="it-IT" sz="2800" dirty="0" smtClean="0">
                <a:latin typeface="Berlin Sans FB Demi" pitchFamily="34" charset="0"/>
              </a:rPr>
              <a:t>2019 h 17-19</a:t>
            </a:r>
          </a:p>
          <a:p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179512" y="5983027"/>
            <a:ext cx="8820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it-IT" sz="1200" b="1" dirty="0" smtClean="0">
                <a:latin typeface="Book Antiqua" pitchFamily="18" charset="0"/>
              </a:rPr>
              <a:t>Synesis, Centro di Psicologia &amp; Psicoterapia, Carnate (MB): 0396076481, studiopsicologia@hotmail.it , www.centrosynesis.it</a:t>
            </a:r>
            <a:endParaRPr lang="it-IT" sz="1200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570856" y="6330362"/>
            <a:ext cx="8496944" cy="457200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</a:t>
            </a:fld>
            <a:endParaRPr lang="it-IT" dirty="0"/>
          </a:p>
        </p:txBody>
      </p:sp>
      <p:pic>
        <p:nvPicPr>
          <p:cNvPr id="24578" name="Picture 2" descr="Risultato immagine per immagine libri digital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60648"/>
            <a:ext cx="3143272" cy="21131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8581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9620" y="548680"/>
            <a:ext cx="8458200" cy="1470025"/>
          </a:xfrm>
        </p:spPr>
        <p:txBody>
          <a:bodyPr/>
          <a:lstStyle/>
          <a:p>
            <a:pPr eaLnBrk="1" hangingPunct="1">
              <a:defRPr/>
            </a:pPr>
            <a:r>
              <a:rPr lang="it-IT" dirty="0" smtClean="0"/>
              <a:t>I DSA e l’uso dei libri digitali.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3861048"/>
            <a:ext cx="8820472" cy="2304256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defRPr/>
            </a:pPr>
            <a:r>
              <a:rPr lang="it-IT" sz="9600" b="1" dirty="0" smtClean="0"/>
              <a:t>ARGOMENTI TRATTATI:</a:t>
            </a:r>
          </a:p>
          <a:p>
            <a:pPr eaLnBrk="1" hangingPunct="1">
              <a:defRPr/>
            </a:pPr>
            <a:endParaRPr lang="it-IT" sz="8000" b="1" dirty="0" smtClean="0"/>
          </a:p>
          <a:p>
            <a:pPr marL="521208" indent="-457200">
              <a:buFont typeface="Arial" panose="020B0604020202020204" pitchFamily="34" charset="0"/>
              <a:buChar char="•"/>
              <a:defRPr/>
            </a:pPr>
            <a:r>
              <a:rPr lang="it-IT" sz="8000" dirty="0" smtClean="0">
                <a:solidFill>
                  <a:prstClr val="black"/>
                </a:solidFill>
              </a:rPr>
              <a:t>Definizione di DSA;</a:t>
            </a:r>
          </a:p>
          <a:p>
            <a:pPr marL="521208" indent="-457200">
              <a:buFont typeface="Arial" panose="020B0604020202020204" pitchFamily="34" charset="0"/>
              <a:buChar char="•"/>
              <a:defRPr/>
            </a:pPr>
            <a:r>
              <a:rPr lang="it-IT" sz="8000" dirty="0" smtClean="0">
                <a:solidFill>
                  <a:prstClr val="black"/>
                </a:solidFill>
              </a:rPr>
              <a:t>Accenni sulla legge n.170 del 2010;</a:t>
            </a:r>
          </a:p>
          <a:p>
            <a:pPr marL="521208" indent="-457200">
              <a:buFont typeface="Arial" panose="020B0604020202020204" pitchFamily="34" charset="0"/>
              <a:buChar char="•"/>
              <a:defRPr/>
            </a:pPr>
            <a:r>
              <a:rPr lang="it-IT" sz="8000" dirty="0" smtClean="0">
                <a:solidFill>
                  <a:prstClr val="black"/>
                </a:solidFill>
              </a:rPr>
              <a:t>PDP e strumenti compensativi e dispensativi;</a:t>
            </a:r>
          </a:p>
          <a:p>
            <a:pPr marL="521208" indent="-457200">
              <a:buFont typeface="Arial" panose="020B0604020202020204" pitchFamily="34" charset="0"/>
              <a:buChar char="•"/>
              <a:defRPr/>
            </a:pPr>
            <a:r>
              <a:rPr lang="it-IT" sz="8000" dirty="0" smtClean="0">
                <a:solidFill>
                  <a:prstClr val="black"/>
                </a:solidFill>
              </a:rPr>
              <a:t>Finalità del progetto “Libri digitali”;</a:t>
            </a:r>
          </a:p>
          <a:p>
            <a:pPr marL="521208" indent="-457200">
              <a:buFont typeface="Arial" panose="020B0604020202020204" pitchFamily="34" charset="0"/>
              <a:buChar char="•"/>
              <a:defRPr/>
            </a:pPr>
            <a:r>
              <a:rPr lang="it-IT" sz="8000" dirty="0" smtClean="0">
                <a:solidFill>
                  <a:prstClr val="black"/>
                </a:solidFill>
              </a:rPr>
              <a:t>Attivazione del proprio account.</a:t>
            </a:r>
            <a:r>
              <a:rPr lang="it-IT" sz="8000" dirty="0">
                <a:solidFill>
                  <a:prstClr val="black"/>
                </a:solidFill>
              </a:rPr>
              <a:t/>
            </a:r>
            <a:br>
              <a:rPr lang="it-IT" sz="8000" dirty="0">
                <a:solidFill>
                  <a:prstClr val="black"/>
                </a:solidFill>
              </a:rPr>
            </a:br>
            <a:endParaRPr lang="it-IT" sz="8000" dirty="0" smtClean="0">
              <a:solidFill>
                <a:prstClr val="black"/>
              </a:solidFill>
            </a:endParaRPr>
          </a:p>
          <a:p>
            <a:pPr marL="521208" indent="-457200">
              <a:buFont typeface="Arial" panose="020B0604020202020204" pitchFamily="34" charset="0"/>
              <a:buChar char="•"/>
              <a:defRPr/>
            </a:pPr>
            <a:endParaRPr lang="it-IT" sz="2800" dirty="0" smtClean="0">
              <a:solidFill>
                <a:prstClr val="black"/>
              </a:solidFill>
            </a:endParaRPr>
          </a:p>
          <a:p>
            <a:pPr marL="521208" indent="-457200">
              <a:buFont typeface="Arial" panose="020B0604020202020204" pitchFamily="34" charset="0"/>
              <a:buChar char="•"/>
              <a:defRPr/>
            </a:pPr>
            <a:endParaRPr lang="it-IT" sz="2800" b="1" dirty="0" smtClean="0"/>
          </a:p>
          <a:p>
            <a:pPr eaLnBrk="1" hangingPunct="1">
              <a:defRPr/>
            </a:pPr>
            <a:r>
              <a:rPr lang="it-IT" sz="2800" b="1" dirty="0" smtClean="0"/>
              <a:t> 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457200" y="6165304"/>
            <a:ext cx="8291264" cy="457200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828476875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6160198" cy="1066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OMS: CONCETTO </a:t>
            </a:r>
            <a:r>
              <a:rPr lang="it-IT" dirty="0" err="1" smtClean="0"/>
              <a:t>DI</a:t>
            </a:r>
            <a:r>
              <a:rPr lang="it-IT" dirty="0" smtClean="0"/>
              <a:t> SALUTE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916832"/>
            <a:ext cx="8229600" cy="4325112"/>
          </a:xfrm>
        </p:spPr>
        <p:txBody>
          <a:bodyPr>
            <a:normAutofit/>
          </a:bodyPr>
          <a:lstStyle/>
          <a:p>
            <a:pPr indent="-274320" algn="ctr">
              <a:buNone/>
              <a:defRPr/>
            </a:pPr>
            <a:r>
              <a:rPr lang="it-IT" sz="1900" dirty="0" smtClean="0"/>
              <a:t>SALUTE NON E’ ASSENZA </a:t>
            </a:r>
            <a:r>
              <a:rPr lang="it-IT" sz="1900" dirty="0" err="1" smtClean="0"/>
              <a:t>DI</a:t>
            </a:r>
            <a:r>
              <a:rPr lang="it-IT" sz="1900" dirty="0" smtClean="0"/>
              <a:t> MALATTIA,</a:t>
            </a:r>
          </a:p>
          <a:p>
            <a:pPr indent="-274320" algn="ctr">
              <a:buNone/>
              <a:defRPr/>
            </a:pPr>
            <a:r>
              <a:rPr lang="it-IT" sz="1900" dirty="0" smtClean="0"/>
              <a:t>MA BENESSERE PSICOFISICO</a:t>
            </a:r>
          </a:p>
          <a:p>
            <a:pPr indent="-274320" algn="ctr">
              <a:buNone/>
              <a:defRPr/>
            </a:pPr>
            <a:r>
              <a:rPr lang="it-IT" sz="1900" dirty="0" smtClean="0"/>
              <a:t>La salute e il funzionamento personale sono la risultante di un’interconnessione complessa, globale e multifunzionale  tra una serie di fattori:</a:t>
            </a:r>
          </a:p>
          <a:p>
            <a:pPr indent="-274320" algn="ctr">
              <a:buNone/>
              <a:defRPr/>
            </a:pPr>
            <a:endParaRPr lang="it-IT" sz="1900" dirty="0" smtClean="0"/>
          </a:p>
          <a:p>
            <a:pPr indent="-274320">
              <a:defRPr/>
            </a:pPr>
            <a:r>
              <a:rPr lang="it-IT" sz="1900" dirty="0" smtClean="0"/>
              <a:t> condizioni fisiche </a:t>
            </a:r>
          </a:p>
          <a:p>
            <a:pPr indent="-274320">
              <a:defRPr/>
            </a:pPr>
            <a:r>
              <a:rPr lang="it-IT" sz="1900" dirty="0" smtClean="0"/>
              <a:t> funzioni e strutture  corporee </a:t>
            </a:r>
          </a:p>
          <a:p>
            <a:pPr indent="-274320">
              <a:defRPr/>
            </a:pPr>
            <a:r>
              <a:rPr lang="it-IT" sz="1900" dirty="0" smtClean="0"/>
              <a:t> attività personali  </a:t>
            </a:r>
          </a:p>
          <a:p>
            <a:pPr indent="-274320">
              <a:defRPr/>
            </a:pPr>
            <a:r>
              <a:rPr lang="it-IT" sz="1900" dirty="0" smtClean="0"/>
              <a:t> partecipazione sociale </a:t>
            </a:r>
          </a:p>
          <a:p>
            <a:pPr indent="-274320">
              <a:defRPr/>
            </a:pPr>
            <a:r>
              <a:rPr lang="it-IT" sz="1900" dirty="0" smtClean="0"/>
              <a:t> fattori contestuali (ambientali e</a:t>
            </a:r>
          </a:p>
          <a:p>
            <a:pPr indent="-274320">
              <a:buNone/>
              <a:defRPr/>
            </a:pPr>
            <a:r>
              <a:rPr lang="it-IT" sz="1900" dirty="0" smtClean="0"/>
              <a:t>      personali)</a:t>
            </a:r>
          </a:p>
          <a:p>
            <a:endParaRPr lang="it-IT" dirty="0"/>
          </a:p>
        </p:txBody>
      </p:sp>
      <p:pic>
        <p:nvPicPr>
          <p:cNvPr id="36866" name="Picture 2" descr="http://www.ilinecenter.it/wp-content/uploads/2013/10/amici-i-li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717032"/>
            <a:ext cx="4831951" cy="2334766"/>
          </a:xfrm>
          <a:prstGeom prst="rect">
            <a:avLst/>
          </a:prstGeom>
          <a:noFill/>
        </p:spPr>
      </p:pic>
      <p:pic>
        <p:nvPicPr>
          <p:cNvPr id="54274" name="Picture 2" descr="http://www.salute-italia.it/wp-content/uploads/2011/12/mala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3720" y="620688"/>
            <a:ext cx="2520280" cy="1937016"/>
          </a:xfrm>
          <a:prstGeom prst="rect">
            <a:avLst/>
          </a:prstGeom>
          <a:noFill/>
        </p:spPr>
      </p:pic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611560" y="6262882"/>
            <a:ext cx="8296937" cy="595117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 BES NELL’ICF NEL DETTAGLIO: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500034" y="1428736"/>
            <a:ext cx="3500462" cy="15001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3995936" y="4929174"/>
            <a:ext cx="3429024" cy="19288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1115616" y="3140968"/>
            <a:ext cx="3357586" cy="157163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4857752" y="3000372"/>
            <a:ext cx="3429024" cy="16430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251520" y="5085184"/>
            <a:ext cx="3000396" cy="16430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5214942" y="1214422"/>
            <a:ext cx="3429024" cy="171451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551004" y="1428736"/>
            <a:ext cx="2857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CONDIZIONI FISICHE:</a:t>
            </a:r>
          </a:p>
          <a:p>
            <a:pPr>
              <a:buFontTx/>
              <a:buChar char="-"/>
            </a:pPr>
            <a:r>
              <a:rPr lang="it-IT" dirty="0" smtClean="0"/>
              <a:t>Malattie</a:t>
            </a:r>
          </a:p>
          <a:p>
            <a:pPr>
              <a:buFontTx/>
              <a:buChar char="-"/>
            </a:pPr>
            <a:r>
              <a:rPr lang="it-IT" dirty="0" smtClean="0"/>
              <a:t>Ospedalizzazioni</a:t>
            </a:r>
          </a:p>
          <a:p>
            <a:pPr>
              <a:buFontTx/>
              <a:buChar char="-"/>
            </a:pPr>
            <a:r>
              <a:rPr lang="it-IT" dirty="0" smtClean="0"/>
              <a:t>Anomalie</a:t>
            </a:r>
          </a:p>
          <a:p>
            <a:pPr>
              <a:buFontTx/>
              <a:buChar char="-"/>
            </a:pPr>
            <a:r>
              <a:rPr lang="it-IT" dirty="0" smtClean="0"/>
              <a:t>Lesioni 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331640" y="3212976"/>
            <a:ext cx="2857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FUNZIONI CORPOREE:</a:t>
            </a:r>
          </a:p>
          <a:p>
            <a:pPr>
              <a:buFontTx/>
              <a:buChar char="-"/>
            </a:pPr>
            <a:r>
              <a:rPr lang="it-IT" dirty="0" smtClean="0"/>
              <a:t>Memoria</a:t>
            </a:r>
          </a:p>
          <a:p>
            <a:pPr>
              <a:buFontTx/>
              <a:buChar char="-"/>
            </a:pPr>
            <a:r>
              <a:rPr lang="it-IT" dirty="0" smtClean="0"/>
              <a:t>Attenzioni</a:t>
            </a:r>
          </a:p>
          <a:p>
            <a:pPr>
              <a:buFontTx/>
              <a:buChar char="-"/>
            </a:pPr>
            <a:r>
              <a:rPr lang="it-IT" dirty="0" smtClean="0"/>
              <a:t>Difficoltà sensoriali</a:t>
            </a:r>
          </a:p>
          <a:p>
            <a:pPr>
              <a:buFontTx/>
              <a:buChar char="-"/>
            </a:pPr>
            <a:r>
              <a:rPr lang="it-IT" dirty="0" smtClean="0"/>
              <a:t>Difficoltà motorie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395536" y="5157192"/>
            <a:ext cx="30003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ATTIVITA’ PERSONALI:</a:t>
            </a:r>
          </a:p>
          <a:p>
            <a:pPr>
              <a:buFontTx/>
              <a:buChar char="-"/>
            </a:pPr>
            <a:r>
              <a:rPr lang="it-IT" dirty="0" smtClean="0"/>
              <a:t>Difficoltà di apprendimento</a:t>
            </a:r>
          </a:p>
          <a:p>
            <a:pPr>
              <a:buFontTx/>
              <a:buChar char="-"/>
            </a:pPr>
            <a:r>
              <a:rPr lang="it-IT" dirty="0" smtClean="0"/>
              <a:t>Di comunicazione</a:t>
            </a:r>
          </a:p>
          <a:p>
            <a:pPr>
              <a:buFontTx/>
              <a:buChar char="-"/>
            </a:pPr>
            <a:r>
              <a:rPr lang="it-IT" dirty="0" smtClean="0"/>
              <a:t>Di relazione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5286380" y="1214422"/>
            <a:ext cx="33575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PARTECIPAZIONE SOCIALE:</a:t>
            </a:r>
          </a:p>
          <a:p>
            <a:pPr>
              <a:buFontTx/>
              <a:buChar char="-"/>
            </a:pPr>
            <a:r>
              <a:rPr lang="it-IT" dirty="0" smtClean="0"/>
              <a:t>Difficoltà ad integrarsi</a:t>
            </a:r>
          </a:p>
          <a:p>
            <a:pPr>
              <a:buFontTx/>
              <a:buChar char="-"/>
            </a:pPr>
            <a:r>
              <a:rPr lang="it-IT" dirty="0" smtClean="0"/>
              <a:t>Difficoltà nel seguire regole sociali</a:t>
            </a:r>
          </a:p>
          <a:p>
            <a:pPr>
              <a:buFontTx/>
              <a:buChar char="-"/>
            </a:pPr>
            <a:r>
              <a:rPr lang="it-IT" dirty="0" smtClean="0"/>
              <a:t>Difficoltà di socializzazione</a:t>
            </a:r>
          </a:p>
          <a:p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5143504" y="3071810"/>
            <a:ext cx="3143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FATTORI PERSONALI:</a:t>
            </a:r>
          </a:p>
          <a:p>
            <a:pPr>
              <a:buFontTx/>
              <a:buChar char="-"/>
            </a:pPr>
            <a:r>
              <a:rPr lang="it-IT" dirty="0" smtClean="0"/>
              <a:t>Autostima</a:t>
            </a:r>
          </a:p>
          <a:p>
            <a:pPr>
              <a:buFontTx/>
              <a:buChar char="-"/>
            </a:pPr>
            <a:r>
              <a:rPr lang="it-IT" dirty="0" smtClean="0"/>
              <a:t>Autocontrollo</a:t>
            </a:r>
          </a:p>
          <a:p>
            <a:pPr>
              <a:buFontTx/>
              <a:buChar char="-"/>
            </a:pPr>
            <a:r>
              <a:rPr lang="it-IT" dirty="0" smtClean="0"/>
              <a:t>Identità</a:t>
            </a:r>
          </a:p>
          <a:p>
            <a:pPr>
              <a:buFontTx/>
              <a:buChar char="-"/>
            </a:pPr>
            <a:r>
              <a:rPr lang="it-IT" dirty="0" smtClean="0"/>
              <a:t>Motivazione</a:t>
            </a:r>
          </a:p>
          <a:p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4067944" y="4941168"/>
            <a:ext cx="3143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FATTORI AMBIENTALI E </a:t>
            </a:r>
            <a:r>
              <a:rPr lang="it-IT" dirty="0" err="1" smtClean="0"/>
              <a:t>DI</a:t>
            </a:r>
            <a:r>
              <a:rPr lang="it-IT" dirty="0" smtClean="0"/>
              <a:t> CONTESTO:</a:t>
            </a:r>
          </a:p>
          <a:p>
            <a:pPr>
              <a:buFontTx/>
              <a:buChar char="-"/>
            </a:pPr>
            <a:r>
              <a:rPr lang="it-IT" dirty="0" smtClean="0"/>
              <a:t>Famiglia problematica</a:t>
            </a:r>
          </a:p>
          <a:p>
            <a:pPr>
              <a:buFontTx/>
              <a:buChar char="-"/>
            </a:pPr>
            <a:r>
              <a:rPr lang="it-IT" dirty="0" smtClean="0"/>
              <a:t>Difficoltà economiche</a:t>
            </a:r>
          </a:p>
          <a:p>
            <a:pPr>
              <a:buFontTx/>
              <a:buChar char="-"/>
            </a:pPr>
            <a:r>
              <a:rPr lang="it-IT" dirty="0" smtClean="0"/>
              <a:t>Difficoltà linguistiche</a:t>
            </a:r>
          </a:p>
          <a:p>
            <a:pPr>
              <a:buFontTx/>
              <a:buChar char="-"/>
            </a:pPr>
            <a:r>
              <a:rPr lang="it-IT" dirty="0" smtClean="0"/>
              <a:t>Difficoltà culturali</a:t>
            </a:r>
            <a:endParaRPr lang="it-IT" dirty="0"/>
          </a:p>
        </p:txBody>
      </p:sp>
      <p:pic>
        <p:nvPicPr>
          <p:cNvPr id="53250" name="Picture 2" descr="http://www.activibox.com/wp-content/uploads/2013/10/original_memor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1055473" cy="1152128"/>
          </a:xfrm>
          <a:prstGeom prst="rect">
            <a:avLst/>
          </a:prstGeom>
          <a:noFill/>
        </p:spPr>
      </p:pic>
      <p:pic>
        <p:nvPicPr>
          <p:cNvPr id="53252" name="Picture 4" descr="http://www.nuovofiscooggi.it/files/immagini_articoli/handic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556792"/>
            <a:ext cx="1451248" cy="1323774"/>
          </a:xfrm>
          <a:prstGeom prst="rect">
            <a:avLst/>
          </a:prstGeom>
          <a:noFill/>
        </p:spPr>
      </p:pic>
      <p:pic>
        <p:nvPicPr>
          <p:cNvPr id="53254" name="Picture 6" descr="http://www.iconor.it/public/scuola_fermi_201011/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5157192"/>
            <a:ext cx="1761332" cy="1512168"/>
          </a:xfrm>
          <a:prstGeom prst="rect">
            <a:avLst/>
          </a:prstGeom>
          <a:noFill/>
        </p:spPr>
      </p:pic>
      <p:pic>
        <p:nvPicPr>
          <p:cNvPr id="53256" name="Picture 8" descr="http://www.mauriziomassini.it/wp-content/uploads/2015/02/Leone-e-Gattin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3429000"/>
            <a:ext cx="1518320" cy="1396568"/>
          </a:xfrm>
          <a:prstGeom prst="rect">
            <a:avLst/>
          </a:prstGeom>
          <a:noFill/>
        </p:spPr>
      </p:pic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>
          <a:xfrm>
            <a:off x="395536" y="6547692"/>
            <a:ext cx="8651751" cy="419820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sanroccocommunity.files.wordpress.com/2010/11/condivis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636912"/>
            <a:ext cx="2771800" cy="2419551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01989" y="612648"/>
            <a:ext cx="8229600" cy="1066800"/>
          </a:xfrm>
        </p:spPr>
        <p:txBody>
          <a:bodyPr>
            <a:normAutofit/>
          </a:bodyPr>
          <a:lstStyle/>
          <a:p>
            <a:r>
              <a:rPr lang="it-IT" sz="3600" dirty="0" smtClean="0"/>
              <a:t>Un  equivoco da superare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285860"/>
            <a:ext cx="8715404" cy="5357850"/>
          </a:xfrm>
        </p:spPr>
        <p:txBody>
          <a:bodyPr>
            <a:normAutofit/>
          </a:bodyPr>
          <a:lstStyle/>
          <a:p>
            <a:pPr indent="-274320" algn="just">
              <a:defRPr/>
            </a:pPr>
            <a:r>
              <a:rPr lang="it-IT" sz="2400" dirty="0" smtClean="0"/>
              <a:t>Molto spesso si ritiene erroneamente che l’ICF (classificazione internazionale del funzionamento, della disabilità e della salute)  riguardi soltanto le persone con disabilità, ma in realtà esso riguarda  IL FUNZIONAMENTO  e </a:t>
            </a:r>
            <a:r>
              <a:rPr lang="it-IT" sz="2400" dirty="0" err="1" smtClean="0"/>
              <a:t>pertanto…TUTTI</a:t>
            </a:r>
            <a:r>
              <a:rPr lang="it-IT" sz="2400" dirty="0" smtClean="0"/>
              <a:t> GLI INDIVIDUI!!</a:t>
            </a:r>
          </a:p>
          <a:p>
            <a:pPr indent="-274320">
              <a:defRPr/>
            </a:pPr>
            <a:endParaRPr lang="it-IT" sz="2400" dirty="0" smtClean="0"/>
          </a:p>
          <a:p>
            <a:pPr indent="-274320">
              <a:defRPr/>
            </a:pPr>
            <a:endParaRPr lang="it-IT" sz="2400" dirty="0" smtClean="0"/>
          </a:p>
          <a:p>
            <a:pPr indent="-274320" algn="just">
              <a:buNone/>
              <a:defRPr/>
            </a:pPr>
            <a:endParaRPr lang="it-IT" sz="2400" dirty="0" smtClean="0"/>
          </a:p>
          <a:p>
            <a:pPr indent="-274320" algn="just">
              <a:buNone/>
              <a:defRPr/>
            </a:pPr>
            <a:endParaRPr lang="it-IT" sz="2400" dirty="0" smtClean="0"/>
          </a:p>
          <a:p>
            <a:pPr indent="-274320" algn="just">
              <a:buNone/>
              <a:defRPr/>
            </a:pPr>
            <a:endParaRPr lang="it-IT" sz="2400" dirty="0" smtClean="0"/>
          </a:p>
          <a:p>
            <a:pPr indent="-274320">
              <a:defRPr/>
            </a:pPr>
            <a:r>
              <a:rPr lang="it-IT" sz="2400" dirty="0" smtClean="0"/>
              <a:t> ognuno di noi può incorrere, nel corso della vita, in una situazione di LIMITAZIONE dell’ATTIVITA’ e della PARTECIPAZIONE, temporanea.</a:t>
            </a:r>
          </a:p>
        </p:txBody>
      </p:sp>
      <p:sp>
        <p:nvSpPr>
          <p:cNvPr id="4" name="Freccia a destra 3"/>
          <p:cNvSpPr/>
          <p:nvPr/>
        </p:nvSpPr>
        <p:spPr>
          <a:xfrm rot="5400000">
            <a:off x="1389874" y="4110796"/>
            <a:ext cx="1296144" cy="504056"/>
          </a:xfrm>
          <a:prstGeom prst="rightArrow">
            <a:avLst>
              <a:gd name="adj1" fmla="val 6113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95536" y="6432863"/>
            <a:ext cx="8360970" cy="602288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229600" cy="1066800"/>
          </a:xfrm>
        </p:spPr>
        <p:txBody>
          <a:bodyPr/>
          <a:lstStyle/>
          <a:p>
            <a:r>
              <a:rPr lang="it-IT" dirty="0" smtClean="0"/>
              <a:t>CONCETTO </a:t>
            </a:r>
            <a:r>
              <a:rPr lang="it-IT" dirty="0" err="1" smtClean="0"/>
              <a:t>DI</a:t>
            </a:r>
            <a:r>
              <a:rPr lang="it-IT" dirty="0" smtClean="0"/>
              <a:t> BES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1590648"/>
            <a:ext cx="4857784" cy="2428892"/>
          </a:xfrm>
        </p:spPr>
        <p:txBody>
          <a:bodyPr>
            <a:noAutofit/>
          </a:bodyPr>
          <a:lstStyle/>
          <a:p>
            <a:pPr algn="just"/>
            <a:r>
              <a:rPr lang="it-IT" sz="1600" dirty="0" smtClean="0"/>
              <a:t>Un bisogno educativo speciale si determina quando l’alunno presenta problemi di funzionamento rispetto ad </a:t>
            </a:r>
            <a:r>
              <a:rPr lang="it-IT" sz="1600" b="1" dirty="0" smtClean="0"/>
              <a:t>uno o più dei FATTORI riportati</a:t>
            </a:r>
          </a:p>
          <a:p>
            <a:pPr algn="just">
              <a:buNone/>
            </a:pPr>
            <a:endParaRPr lang="it-IT" sz="1600" b="1" dirty="0" smtClean="0"/>
          </a:p>
          <a:p>
            <a:pPr algn="just"/>
            <a:r>
              <a:rPr lang="it-IT" sz="1600" dirty="0" smtClean="0"/>
              <a:t>Un alunno con BES è un alunno con </a:t>
            </a:r>
            <a:r>
              <a:rPr lang="it-IT" sz="1600" b="1" dirty="0" smtClean="0"/>
              <a:t>apprendimento, sviluppo e comportamento </a:t>
            </a:r>
            <a:r>
              <a:rPr lang="it-IT" sz="1600" dirty="0" smtClean="0"/>
              <a:t>in uno o più dei vari ambiti e competenze, </a:t>
            </a:r>
            <a:r>
              <a:rPr lang="it-IT" sz="1600" b="1" dirty="0" smtClean="0"/>
              <a:t>rallentato o problematico </a:t>
            </a:r>
            <a:r>
              <a:rPr lang="it-IT" sz="1600" dirty="0" smtClean="0"/>
              <a:t>e questa problematicità è riconosciuta  per le difficoltà/disfunzioni che causa al soggetto stesso.</a:t>
            </a:r>
          </a:p>
          <a:p>
            <a:pPr algn="just">
              <a:buNone/>
            </a:pPr>
            <a:r>
              <a:rPr lang="it-IT" sz="1800" dirty="0" smtClean="0"/>
              <a:t> </a:t>
            </a:r>
          </a:p>
          <a:p>
            <a:endParaRPr lang="it-IT" sz="1800" dirty="0" smtClean="0"/>
          </a:p>
        </p:txBody>
      </p:sp>
      <p:pic>
        <p:nvPicPr>
          <p:cNvPr id="37890" name="Picture 2" descr="http://universomamma.it/wp-content/uploads/2014/12/adolescenti-intern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785926"/>
            <a:ext cx="3810000" cy="2524126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693654" y="4782741"/>
            <a:ext cx="807249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it-IT" sz="1600" dirty="0" smtClean="0"/>
              <a:t> Questi rallentamenti o problematicità possono essere </a:t>
            </a:r>
            <a:r>
              <a:rPr lang="it-IT" sz="1600" b="1" dirty="0" smtClean="0"/>
              <a:t>globali e pervasivi</a:t>
            </a:r>
            <a:r>
              <a:rPr lang="it-IT" sz="1600" dirty="0" smtClean="0"/>
              <a:t>(es. autismo), </a:t>
            </a:r>
            <a:r>
              <a:rPr lang="it-IT" sz="1600" b="1" dirty="0" smtClean="0"/>
              <a:t>specifici</a:t>
            </a:r>
            <a:r>
              <a:rPr lang="it-IT" sz="1600" dirty="0" smtClean="0"/>
              <a:t> (es. DSA), </a:t>
            </a:r>
            <a:r>
              <a:rPr lang="it-IT" sz="1600" b="1" dirty="0" smtClean="0"/>
              <a:t>settoriali</a:t>
            </a:r>
            <a:r>
              <a:rPr lang="it-IT" sz="1600" dirty="0" smtClean="0"/>
              <a:t> (es. disturbi da deficit  di attenzione con iperattività) e </a:t>
            </a:r>
            <a:r>
              <a:rPr lang="it-IT" sz="1600" b="1" dirty="0" smtClean="0"/>
              <a:t>più o meno gravi, permanenti o transitori.</a:t>
            </a:r>
          </a:p>
          <a:p>
            <a:pPr algn="just"/>
            <a:endParaRPr lang="it-IT" sz="1600" b="1" dirty="0" smtClean="0"/>
          </a:p>
          <a:p>
            <a:pPr algn="just">
              <a:buFont typeface="Arial" pitchFamily="34" charset="0"/>
              <a:buChar char="•"/>
            </a:pPr>
            <a:r>
              <a:rPr lang="it-IT" sz="1600" dirty="0" smtClean="0"/>
              <a:t> I fattori causali possono essere a </a:t>
            </a:r>
            <a:r>
              <a:rPr lang="it-IT" sz="1600" b="1" dirty="0" smtClean="0"/>
              <a:t>livello organico, psicologico, familiare, sociale, culturale, ecc.</a:t>
            </a:r>
          </a:p>
          <a:p>
            <a:pPr>
              <a:buFont typeface="Arial" pitchFamily="34" charset="0"/>
              <a:buChar char="•"/>
            </a:pP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714348" y="6400800"/>
            <a:ext cx="8368403" cy="457200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571612"/>
            <a:ext cx="8964488" cy="1066800"/>
          </a:xfrm>
        </p:spPr>
        <p:txBody>
          <a:bodyPr>
            <a:normAutofit/>
          </a:bodyPr>
          <a:lstStyle/>
          <a:p>
            <a:r>
              <a:rPr lang="it-IT" dirty="0" smtClean="0"/>
              <a:t>1- </a:t>
            </a:r>
            <a:r>
              <a:rPr lang="it-IT" sz="3300" dirty="0" smtClean="0"/>
              <a:t>Disturbi Specifici dell’Apprendimento</a:t>
            </a:r>
            <a:endParaRPr lang="it-IT" sz="33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50" y="2420888"/>
            <a:ext cx="8929750" cy="4097616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Associati a normali capacità intellettive e in assenza di </a:t>
            </a:r>
            <a:r>
              <a:rPr lang="it-IT" u="sng" dirty="0" smtClean="0"/>
              <a:t>deficit neuro-evolutivi</a:t>
            </a:r>
            <a:r>
              <a:rPr lang="it-IT" dirty="0" smtClean="0"/>
              <a:t>, di svantaggi </a:t>
            </a:r>
            <a:r>
              <a:rPr lang="it-IT" u="sng" dirty="0" smtClean="0"/>
              <a:t>linguistici</a:t>
            </a:r>
            <a:r>
              <a:rPr lang="it-IT" dirty="0" smtClean="0"/>
              <a:t> e problemi di </a:t>
            </a:r>
            <a:r>
              <a:rPr lang="it-IT" u="sng" dirty="0" smtClean="0"/>
              <a:t>adattamento</a:t>
            </a:r>
          </a:p>
          <a:p>
            <a:pPr marL="109728" indent="0">
              <a:buNone/>
            </a:pPr>
            <a:endParaRPr lang="it-IT" u="sng" dirty="0" smtClean="0"/>
          </a:p>
          <a:p>
            <a:r>
              <a:rPr lang="it-IT" dirty="0" smtClean="0"/>
              <a:t>Dislessia</a:t>
            </a:r>
          </a:p>
          <a:p>
            <a:r>
              <a:rPr lang="it-IT" dirty="0" err="1" smtClean="0"/>
              <a:t>Disortografia</a:t>
            </a:r>
            <a:endParaRPr lang="it-IT" dirty="0" smtClean="0"/>
          </a:p>
          <a:p>
            <a:r>
              <a:rPr lang="it-IT" dirty="0" smtClean="0"/>
              <a:t>Disgrafia</a:t>
            </a:r>
          </a:p>
          <a:p>
            <a:r>
              <a:rPr lang="it-IT" dirty="0" err="1" smtClean="0"/>
              <a:t>Discalculia</a:t>
            </a:r>
            <a:endParaRPr lang="it-IT" dirty="0" smtClean="0"/>
          </a:p>
          <a:p>
            <a:r>
              <a:rPr lang="it-IT" dirty="0" smtClean="0"/>
              <a:t>Disturbi Misti o NAS</a:t>
            </a:r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28596" y="714356"/>
            <a:ext cx="8229600" cy="10668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 DSA</a:t>
            </a:r>
          </a:p>
        </p:txBody>
      </p:sp>
      <p:pic>
        <p:nvPicPr>
          <p:cNvPr id="30722" name="Picture 2" descr="http://www.mammeonline.net/sites/default/files/ds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3610" y="3551624"/>
            <a:ext cx="4610390" cy="2806324"/>
          </a:xfrm>
          <a:prstGeom prst="rect">
            <a:avLst/>
          </a:prstGeom>
          <a:noFill/>
        </p:spPr>
      </p:pic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28596" y="6388226"/>
            <a:ext cx="8701973" cy="469774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8229600" cy="1066800"/>
          </a:xfrm>
        </p:spPr>
        <p:txBody>
          <a:bodyPr/>
          <a:lstStyle/>
          <a:p>
            <a:r>
              <a:rPr lang="it-IT" dirty="0" smtClean="0"/>
              <a:t>A- Dislessia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2844" y="1357298"/>
            <a:ext cx="7786742" cy="2000264"/>
          </a:xfrm>
        </p:spPr>
        <p:txBody>
          <a:bodyPr>
            <a:normAutofit fontScale="55000" lnSpcReduction="20000"/>
          </a:bodyPr>
          <a:lstStyle/>
          <a:p>
            <a:r>
              <a:rPr lang="it-IT" dirty="0" smtClean="0"/>
              <a:t>DEFINIZIONE:</a:t>
            </a:r>
          </a:p>
          <a:p>
            <a:pPr>
              <a:buNone/>
            </a:pPr>
            <a:r>
              <a:rPr lang="it-IT" dirty="0" smtClean="0"/>
              <a:t>Disturbo della </a:t>
            </a:r>
            <a:r>
              <a:rPr lang="it-IT" b="1" dirty="0" smtClean="0"/>
              <a:t>sola lettura</a:t>
            </a:r>
            <a:r>
              <a:rPr lang="it-IT" dirty="0" smtClean="0"/>
              <a:t>. Il bambino non è in grado di leggere correttamente, </a:t>
            </a:r>
            <a:r>
              <a:rPr lang="it-IT" u="sng" dirty="0" smtClean="0"/>
              <a:t>scambia e/o inverte </a:t>
            </a:r>
            <a:r>
              <a:rPr lang="it-IT" dirty="0" smtClean="0"/>
              <a:t>le lettere, </a:t>
            </a:r>
            <a:r>
              <a:rPr lang="it-IT" u="sng" dirty="0" smtClean="0"/>
              <a:t>anticipa</a:t>
            </a:r>
            <a:r>
              <a:rPr lang="it-IT" dirty="0" smtClean="0"/>
              <a:t> parole, ed è molto </a:t>
            </a:r>
            <a:r>
              <a:rPr lang="it-IT" u="sng" dirty="0" smtClean="0"/>
              <a:t>lento</a:t>
            </a:r>
            <a:r>
              <a:rPr lang="it-IT" dirty="0" smtClean="0"/>
              <a:t> nella lettura</a:t>
            </a:r>
          </a:p>
          <a:p>
            <a:endParaRPr lang="it-IT" dirty="0" smtClean="0"/>
          </a:p>
          <a:p>
            <a:pPr>
              <a:buNone/>
            </a:pPr>
            <a:r>
              <a:rPr lang="it-IT" dirty="0" smtClean="0"/>
              <a:t>ASPETTI CORRELATI:</a:t>
            </a:r>
          </a:p>
          <a:p>
            <a:r>
              <a:rPr lang="it-IT" dirty="0" smtClean="0"/>
              <a:t>Difficoltà </a:t>
            </a:r>
            <a:r>
              <a:rPr lang="it-IT" u="sng" dirty="0" smtClean="0"/>
              <a:t>di comprensione </a:t>
            </a:r>
            <a:r>
              <a:rPr lang="it-IT" dirty="0" smtClean="0"/>
              <a:t>connessa alla lettura del testo</a:t>
            </a:r>
          </a:p>
          <a:p>
            <a:r>
              <a:rPr lang="it-IT" dirty="0" smtClean="0"/>
              <a:t>Difficoltà di </a:t>
            </a:r>
            <a:r>
              <a:rPr lang="it-IT" u="sng" dirty="0" smtClean="0"/>
              <a:t>coordinamento temporale</a:t>
            </a:r>
          </a:p>
          <a:p>
            <a:r>
              <a:rPr lang="it-IT" dirty="0" smtClean="0"/>
              <a:t>Difficoltà di </a:t>
            </a:r>
            <a:r>
              <a:rPr lang="it-IT" u="sng" dirty="0" smtClean="0"/>
              <a:t>memorizzazione</a:t>
            </a:r>
          </a:p>
          <a:p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14282" y="3286124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B- </a:t>
            </a:r>
            <a:r>
              <a:rPr kumimoji="0" lang="it-IT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Discalculia</a:t>
            </a:r>
            <a:endParaRPr kumimoji="0" lang="it-IT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251520" y="4005064"/>
            <a:ext cx="8229600" cy="2357454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lang="it-IT" sz="2400" noProof="0" dirty="0" smtClean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it-IT" sz="2400" noProof="0" dirty="0" smtClean="0"/>
              <a:t>DEFINIZIONE: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it-IT" sz="2400" noProof="0" dirty="0" smtClean="0"/>
              <a:t>Disturbo della </a:t>
            </a:r>
            <a:r>
              <a:rPr lang="it-IT" sz="2400" b="1" noProof="0" dirty="0" smtClean="0"/>
              <a:t>conoscenza numerica e/o delle procedure di calcolo</a:t>
            </a:r>
            <a:r>
              <a:rPr lang="it-IT" sz="2400" noProof="0" dirty="0" smtClean="0"/>
              <a:t>. Possono essere presenti difficoltà nel </a:t>
            </a:r>
            <a:r>
              <a:rPr lang="it-IT" sz="2400" u="sng" noProof="0" dirty="0" smtClean="0"/>
              <a:t>contare, </a:t>
            </a:r>
            <a:r>
              <a:rPr lang="it-IT" sz="2400" u="sng" noProof="0" dirty="0" err="1" smtClean="0"/>
              <a:t>sc</a:t>
            </a:r>
            <a:r>
              <a:rPr lang="it-IT" sz="2400" u="sng" dirty="0" smtClean="0"/>
              <a:t>r</a:t>
            </a:r>
            <a:r>
              <a:rPr lang="it-IT" sz="2400" u="sng" noProof="0" dirty="0" err="1" smtClean="0"/>
              <a:t>ivere</a:t>
            </a:r>
            <a:r>
              <a:rPr lang="it-IT" sz="2400" u="sng" noProof="0" dirty="0" smtClean="0"/>
              <a:t>, leggere numeri  </a:t>
            </a:r>
            <a:r>
              <a:rPr lang="it-IT" sz="2400" noProof="0" dirty="0" smtClean="0"/>
              <a:t>e/o nel </a:t>
            </a:r>
            <a:r>
              <a:rPr lang="it-IT" sz="2400" u="sng" noProof="0" dirty="0" smtClean="0"/>
              <a:t>calcolo scritto e/o a mente</a:t>
            </a:r>
            <a:r>
              <a:rPr lang="it-IT" sz="2400" noProof="0" dirty="0" smtClean="0"/>
              <a:t>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lang="it-IT" sz="2400" noProof="0" dirty="0" smtClean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it-IT" sz="2400" noProof="0" dirty="0" smtClean="0"/>
              <a:t>ASPETTI CORRELATI: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it-IT" sz="2400" u="sng" dirty="0" smtClean="0"/>
              <a:t>Errori specifici</a:t>
            </a:r>
            <a:r>
              <a:rPr lang="it-IT" sz="2400" dirty="0" smtClean="0"/>
              <a:t>, diversi da quelli causati da basso rendimento o scarsa intelligenza</a:t>
            </a: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Difficoltà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nel conteggio mentale, nella </a:t>
            </a:r>
            <a:r>
              <a:rPr kumimoji="0" lang="it-IT" sz="2400" b="0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seriazione nei concetti di grandezza e quantità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6082" name="Picture 2" descr="http://www.icmmontanari.it/files/common/users/1039_96_1361100830_dislessi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132856"/>
            <a:ext cx="3123006" cy="2492896"/>
          </a:xfrm>
          <a:prstGeom prst="rect">
            <a:avLst/>
          </a:prstGeom>
          <a:noFill/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467544" y="6334258"/>
            <a:ext cx="8469192" cy="632868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8229600" cy="1066800"/>
          </a:xfrm>
        </p:spPr>
        <p:txBody>
          <a:bodyPr/>
          <a:lstStyle/>
          <a:p>
            <a:r>
              <a:rPr lang="it-IT" dirty="0" smtClean="0"/>
              <a:t>C- Disgrafia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2844" y="1357298"/>
            <a:ext cx="9001156" cy="2000264"/>
          </a:xfrm>
        </p:spPr>
        <p:txBody>
          <a:bodyPr>
            <a:normAutofit fontScale="47500" lnSpcReduction="20000"/>
          </a:bodyPr>
          <a:lstStyle/>
          <a:p>
            <a:endParaRPr lang="it-IT" dirty="0" smtClean="0"/>
          </a:p>
          <a:p>
            <a:r>
              <a:rPr lang="it-IT" dirty="0" smtClean="0"/>
              <a:t>DEFINIZIONE:</a:t>
            </a:r>
          </a:p>
          <a:p>
            <a:pPr>
              <a:buNone/>
            </a:pPr>
            <a:r>
              <a:rPr lang="it-IT" dirty="0" smtClean="0"/>
              <a:t>Disturbo della </a:t>
            </a:r>
            <a:r>
              <a:rPr lang="it-IT" b="1" dirty="0" smtClean="0"/>
              <a:t>scrittura</a:t>
            </a:r>
            <a:r>
              <a:rPr lang="it-IT" dirty="0" smtClean="0"/>
              <a:t>, inteso come </a:t>
            </a:r>
            <a:r>
              <a:rPr lang="it-IT" b="1" dirty="0" smtClean="0"/>
              <a:t>tratto grafico</a:t>
            </a:r>
            <a:r>
              <a:rPr lang="it-IT" dirty="0" smtClean="0"/>
              <a:t>. Il bambino non riesce a scrivere in modo leggibile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ASPETTI CORRELATI:</a:t>
            </a:r>
          </a:p>
          <a:p>
            <a:r>
              <a:rPr lang="it-IT" dirty="0" smtClean="0"/>
              <a:t>Difficoltà nelle componenti grafo-motorie della scrittura</a:t>
            </a:r>
          </a:p>
          <a:p>
            <a:r>
              <a:rPr lang="it-IT" dirty="0" smtClean="0"/>
              <a:t>Difficoltà nella </a:t>
            </a:r>
            <a:r>
              <a:rPr lang="it-IT" u="sng" dirty="0" smtClean="0"/>
              <a:t>percezione visiva e nel coordinamento </a:t>
            </a:r>
          </a:p>
          <a:p>
            <a:pPr>
              <a:buNone/>
            </a:pPr>
            <a:r>
              <a:rPr lang="it-IT" dirty="0" err="1" smtClean="0"/>
              <a:t>visuo-motorio</a:t>
            </a:r>
            <a:endParaRPr lang="it-IT" dirty="0" smtClean="0"/>
          </a:p>
          <a:p>
            <a:r>
              <a:rPr lang="it-IT" u="sng" dirty="0" smtClean="0"/>
              <a:t>Prassie fino-manuali </a:t>
            </a:r>
            <a:r>
              <a:rPr lang="it-IT" dirty="0" smtClean="0"/>
              <a:t>scarse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14282" y="3286124"/>
            <a:ext cx="4069686" cy="574924"/>
          </a:xfrm>
          <a:prstGeom prst="rect">
            <a:avLst/>
          </a:prstGeom>
        </p:spPr>
        <p:txBody>
          <a:bodyPr vert="horz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D- </a:t>
            </a:r>
            <a:r>
              <a:rPr kumimoji="0" lang="it-IT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Disortografia</a:t>
            </a:r>
            <a:endParaRPr kumimoji="0" lang="it-IT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0" y="4149080"/>
            <a:ext cx="8229600" cy="2357454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Definizione: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Disturbo 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nell’apprendimento della corretta ortografia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 bambino </a:t>
            </a:r>
            <a:r>
              <a:rPr kumimoji="0" lang="it-IT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confonde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suoni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alfabetici che si assomigliano (come V e F ; T e D; B e P), sbaglia nell’uso delle </a:t>
            </a:r>
            <a:r>
              <a:rPr kumimoji="0" lang="it-IT" sz="2400" b="0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doppie,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tralascia </a:t>
            </a:r>
            <a:r>
              <a:rPr kumimoji="0" lang="it-IT" sz="2400" b="0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lettere intermedie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kumimoji="0" lang="it-IT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it-IT" sz="2400" baseline="0" dirty="0" smtClean="0"/>
              <a:t>ASPETTI CORRELATI: </a:t>
            </a: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Difficoltà nel </a:t>
            </a:r>
            <a:r>
              <a:rPr kumimoji="0" lang="it-IT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dettato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 parole e di non parole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it-IT" sz="2400" dirty="0" smtClean="0"/>
              <a:t>Errori numerosi e rilevanti nella </a:t>
            </a:r>
            <a:r>
              <a:rPr lang="it-IT" sz="2400" u="sng" dirty="0" smtClean="0"/>
              <a:t>composizione di frasi o testi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Scarse </a:t>
            </a:r>
            <a:r>
              <a:rPr kumimoji="0" lang="it-IT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competenze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lessicali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it-IT" sz="2400" dirty="0" smtClean="0"/>
              <a:t>Scarsa </a:t>
            </a:r>
            <a:r>
              <a:rPr lang="it-IT" sz="2400" u="sng" dirty="0" smtClean="0"/>
              <a:t>ortografia</a:t>
            </a:r>
            <a:r>
              <a:rPr lang="it-IT" sz="2400" dirty="0" smtClean="0"/>
              <a:t> e compitazione</a:t>
            </a: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4818" name="Picture 2" descr="http://genitoricrescono.com/wp-content/uploads/2010/09/scansione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083142"/>
            <a:ext cx="4136307" cy="2137627"/>
          </a:xfrm>
          <a:prstGeom prst="rect">
            <a:avLst/>
          </a:prstGeom>
          <a:noFill/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95" y="4880230"/>
            <a:ext cx="2540941" cy="1548378"/>
          </a:xfrm>
          <a:prstGeom prst="rect">
            <a:avLst/>
          </a:prstGeom>
        </p:spPr>
      </p:pic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67544" y="6400799"/>
            <a:ext cx="8664045" cy="687269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legge n°170 del 2010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Riconosce e definisce  la dislessia, la </a:t>
            </a:r>
            <a:r>
              <a:rPr lang="it-IT" dirty="0" err="1" smtClean="0"/>
              <a:t>disortografia</a:t>
            </a:r>
            <a:r>
              <a:rPr lang="it-IT" dirty="0" smtClean="0"/>
              <a:t>, la disgrafia e la </a:t>
            </a:r>
            <a:r>
              <a:rPr lang="it-IT" dirty="0" err="1" smtClean="0"/>
              <a:t>discalculia</a:t>
            </a:r>
            <a:r>
              <a:rPr lang="it-IT" dirty="0" smtClean="0"/>
              <a:t> quali disturbi specifici;</a:t>
            </a:r>
          </a:p>
          <a:p>
            <a:r>
              <a:rPr lang="it-IT" dirty="0" smtClean="0"/>
              <a:t>Tutela il diritto allo studio dei ragazzi con </a:t>
            </a:r>
            <a:r>
              <a:rPr lang="it-IT" dirty="0" err="1" smtClean="0"/>
              <a:t>dsa</a:t>
            </a:r>
            <a:r>
              <a:rPr lang="it-IT" dirty="0" smtClean="0"/>
              <a:t>;</a:t>
            </a:r>
          </a:p>
          <a:p>
            <a:r>
              <a:rPr lang="it-IT" dirty="0" smtClean="0"/>
              <a:t>Prevede la possibilità di fruire di appositi provvedimenti dispensativi e compensativi di flessibilità didattica.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066800"/>
          </a:xfrm>
        </p:spPr>
        <p:txBody>
          <a:bodyPr/>
          <a:lstStyle/>
          <a:p>
            <a:r>
              <a:rPr lang="it-IT" dirty="0" smtClean="0"/>
              <a:t>GLI STEP PER INTERVENIRE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8518686" cy="5364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626212" y="6344286"/>
            <a:ext cx="8517788" cy="904098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1- RILEVAZIONE DELLE DIFFICOLTA’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2071678"/>
            <a:ext cx="8229600" cy="4325112"/>
          </a:xfrm>
        </p:spPr>
        <p:txBody>
          <a:bodyPr/>
          <a:lstStyle/>
          <a:p>
            <a:r>
              <a:rPr lang="it-IT" dirty="0" smtClean="0"/>
              <a:t>GENITORI </a:t>
            </a:r>
          </a:p>
          <a:p>
            <a:r>
              <a:rPr lang="it-IT" dirty="0" smtClean="0"/>
              <a:t>INSEGNANTI</a:t>
            </a:r>
          </a:p>
          <a:p>
            <a:r>
              <a:rPr lang="it-IT" dirty="0" smtClean="0"/>
              <a:t>COLLABORAZIONE E CONFRONTO</a:t>
            </a:r>
          </a:p>
          <a:p>
            <a:r>
              <a:rPr lang="it-IT" dirty="0" smtClean="0"/>
              <a:t>IN QUALI CASI PROCEDERE CON LA VALUTAZIONE?</a:t>
            </a:r>
            <a:endParaRPr lang="it-IT" dirty="0"/>
          </a:p>
        </p:txBody>
      </p:sp>
      <p:pic>
        <p:nvPicPr>
          <p:cNvPr id="22530" name="Picture 2" descr="http://www.dipendentistatali.org/wp-content/uploads/2013/01/valutazione-scuol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5043" y="4234234"/>
            <a:ext cx="2605681" cy="1954261"/>
          </a:xfrm>
          <a:prstGeom prst="rect">
            <a:avLst/>
          </a:prstGeom>
          <a:noFill/>
        </p:spPr>
      </p:pic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23528" y="6305496"/>
            <a:ext cx="8671912" cy="552503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44" y="928670"/>
            <a:ext cx="9001156" cy="1066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2- IN CHE COSA CONSISTE LA VALUTAZIONE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2143116"/>
            <a:ext cx="8229600" cy="4325112"/>
          </a:xfrm>
        </p:spPr>
        <p:txBody>
          <a:bodyPr/>
          <a:lstStyle/>
          <a:p>
            <a:pPr marL="109728" indent="0">
              <a:buNone/>
            </a:pPr>
            <a:r>
              <a:rPr lang="it-IT" dirty="0" smtClean="0"/>
              <a:t>1.DSA: </a:t>
            </a:r>
          </a:p>
          <a:p>
            <a:pPr>
              <a:buFontTx/>
              <a:buChar char="-"/>
            </a:pPr>
            <a:r>
              <a:rPr lang="it-IT" dirty="0" smtClean="0"/>
              <a:t>Da effettuare presso una </a:t>
            </a:r>
            <a:r>
              <a:rPr lang="it-IT" u="sng" dirty="0" smtClean="0"/>
              <a:t>UONPIA/ASL</a:t>
            </a:r>
            <a:r>
              <a:rPr lang="it-IT" dirty="0" smtClean="0"/>
              <a:t> oppure presso </a:t>
            </a:r>
            <a:r>
              <a:rPr lang="it-IT" u="sng" dirty="0" smtClean="0"/>
              <a:t>un’</a:t>
            </a:r>
            <a:r>
              <a:rPr lang="it-IT" u="sng" dirty="0" err="1" smtClean="0"/>
              <a:t>equipé</a:t>
            </a:r>
            <a:r>
              <a:rPr lang="it-IT" u="sng" dirty="0" smtClean="0"/>
              <a:t> autorizzata </a:t>
            </a:r>
            <a:r>
              <a:rPr lang="it-IT" dirty="0" err="1" smtClean="0"/>
              <a:t>ats</a:t>
            </a: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Figure coinvolte: psicologo, logopedista, neuropsichiatra</a:t>
            </a:r>
          </a:p>
          <a:p>
            <a:pPr>
              <a:buFontTx/>
              <a:buChar char="-"/>
            </a:pPr>
            <a:r>
              <a:rPr lang="it-IT" dirty="0" smtClean="0"/>
              <a:t>Attivazione del PDP – no sostegno scolastico</a:t>
            </a:r>
            <a:endParaRPr lang="it-IT" dirty="0"/>
          </a:p>
        </p:txBody>
      </p:sp>
      <p:pic>
        <p:nvPicPr>
          <p:cNvPr id="1026" name="Picture 2" descr="C:\Users\Veronica\Dropbox\greppi\bes-4 marzo\immagini da usare\disless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5072074"/>
            <a:ext cx="2357454" cy="1508264"/>
          </a:xfrm>
          <a:prstGeom prst="rect">
            <a:avLst/>
          </a:prstGeom>
          <a:noFill/>
        </p:spPr>
      </p:pic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57158" y="6351738"/>
            <a:ext cx="8560504" cy="506262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643966" cy="2214578"/>
          </a:xfrm>
        </p:spPr>
        <p:txBody>
          <a:bodyPr>
            <a:normAutofit/>
          </a:bodyPr>
          <a:lstStyle/>
          <a:p>
            <a:r>
              <a:rPr lang="it-IT" dirty="0" smtClean="0"/>
              <a:t>4.I DIVERSI LIVELLI </a:t>
            </a:r>
            <a:r>
              <a:rPr lang="it-IT" dirty="0" err="1" smtClean="0"/>
              <a:t>DI</a:t>
            </a:r>
            <a:r>
              <a:rPr lang="it-IT" dirty="0" smtClean="0"/>
              <a:t> INTERVENTO: SCUOLA-FAMIGLIA-CONTESTO</a:t>
            </a:r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714620"/>
            <a:ext cx="8229600" cy="399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2" name="Picture 2" descr="http://www.iccontursiterme.it/home/images/scuola.famigl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000240"/>
            <a:ext cx="3782121" cy="1357322"/>
          </a:xfrm>
          <a:prstGeom prst="rect">
            <a:avLst/>
          </a:prstGeom>
          <a:noFill/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43864" y="6318254"/>
            <a:ext cx="8311872" cy="394685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129" y="955592"/>
            <a:ext cx="6380212" cy="518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9" y="1484783"/>
            <a:ext cx="2439686" cy="206411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96752"/>
            <a:ext cx="1440160" cy="1296144"/>
          </a:xfrm>
          <a:prstGeom prst="rect">
            <a:avLst/>
          </a:prstGeom>
        </p:spPr>
      </p:pic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95536" y="6286672"/>
            <a:ext cx="8541200" cy="571327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88652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8229600" cy="1066800"/>
          </a:xfrm>
        </p:spPr>
        <p:txBody>
          <a:bodyPr/>
          <a:lstStyle/>
          <a:p>
            <a:r>
              <a:rPr lang="it-IT" dirty="0" smtClean="0"/>
              <a:t>COS’E’ IL PDP?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785926"/>
            <a:ext cx="5429256" cy="2000264"/>
          </a:xfrm>
        </p:spPr>
        <p:txBody>
          <a:bodyPr>
            <a:noAutofit/>
          </a:bodyPr>
          <a:lstStyle/>
          <a:p>
            <a:r>
              <a:rPr lang="it-IT" sz="1800" dirty="0" smtClean="0"/>
              <a:t>E’ un accordo condiviso fra Docenti, istituzioni scolastiche e Famiglia. Si tratta di un progetto educativo e didattico personalizzato, commisurato alle potenzialità dell’alunno, che definisce i supporti e le strategie che possono portare alla realizzazione del successo scolastico degli alunni DSA.</a:t>
            </a:r>
          </a:p>
        </p:txBody>
      </p:sp>
      <p:pic>
        <p:nvPicPr>
          <p:cNvPr id="12290" name="Picture 2" descr="http://ilmirino.it/wp-content/uploads/2015/01/aiu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9994" y="1428736"/>
            <a:ext cx="3304006" cy="2114565"/>
          </a:xfrm>
          <a:prstGeom prst="rect">
            <a:avLst/>
          </a:prstGeom>
          <a:noFill/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251520" y="3786190"/>
            <a:ext cx="8358246" cy="214314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 PDP deve essere predisposto dai docenti entro il primo trimestre scolastico e deve contenere: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 attività didattiche personalizzate;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Tx/>
              <a:buChar char="-"/>
              <a:tabLst/>
              <a:defRPr/>
            </a:pPr>
            <a:r>
              <a:rPr lang="it-IT" dirty="0" smtClean="0"/>
              <a:t>Gli strumenti compensativi;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</a:t>
            </a:r>
            <a:r>
              <a:rPr kumimoji="0" lang="it-IT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misure </a:t>
            </a:r>
            <a:r>
              <a:rPr kumimoji="0" lang="it-IT" sz="1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dispensative</a:t>
            </a:r>
            <a:r>
              <a:rPr kumimoji="0" lang="it-IT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Tx/>
              <a:buChar char="-"/>
              <a:tabLst/>
              <a:defRPr/>
            </a:pPr>
            <a:r>
              <a:rPr lang="it-IT" baseline="0" dirty="0" smtClean="0"/>
              <a:t>Le forme di verifica e valutazione personalizzate previste.</a:t>
            </a:r>
            <a:endParaRPr kumimoji="0" lang="it-IT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69" y="5000625"/>
            <a:ext cx="2457450" cy="1857375"/>
          </a:xfrm>
          <a:prstGeom prst="rect">
            <a:avLst/>
          </a:prstGeom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142844" y="6309320"/>
            <a:ext cx="5697150" cy="457200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CARATTERISTICHE DEL PDP </a:t>
            </a:r>
            <a:br>
              <a:rPr lang="it-IT" dirty="0" smtClean="0"/>
            </a:br>
            <a:r>
              <a:rPr lang="it-IT" dirty="0" smtClean="0"/>
              <a:t>(Triani, 2013)</a:t>
            </a:r>
            <a:endParaRPr lang="it-IT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928934"/>
            <a:ext cx="4786345" cy="2939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 descr="C:\Users\Veronica\Dropbox\greppi\bes-4 marzo\immagini da usare\STRUMEN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916831"/>
            <a:ext cx="3467106" cy="3951797"/>
          </a:xfrm>
          <a:prstGeom prst="rect">
            <a:avLst/>
          </a:prstGeom>
          <a:noFill/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1763688" y="6237312"/>
            <a:ext cx="7101040" cy="457200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isultati immagini per strumenti compensativi ds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0"/>
            <a:ext cx="2785492" cy="2219109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4834880" cy="1589112"/>
          </a:xfrm>
        </p:spPr>
        <p:txBody>
          <a:bodyPr>
            <a:normAutofit/>
          </a:bodyPr>
          <a:lstStyle/>
          <a:p>
            <a:r>
              <a:rPr lang="it-IT" dirty="0" smtClean="0"/>
              <a:t>Esempi di strumenti compensativi: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1763688" y="6237312"/>
            <a:ext cx="7101040" cy="457200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395536" y="2204864"/>
            <a:ext cx="8424936" cy="4325112"/>
          </a:xfrm>
        </p:spPr>
        <p:txBody>
          <a:bodyPr>
            <a:normAutofit fontScale="85000" lnSpcReduction="10000"/>
          </a:bodyPr>
          <a:lstStyle/>
          <a:p>
            <a:pPr algn="just" fontAlgn="base"/>
            <a:r>
              <a:rPr lang="it-IT" dirty="0" smtClean="0"/>
              <a:t>la </a:t>
            </a:r>
            <a:r>
              <a:rPr lang="it-IT" b="1" dirty="0" smtClean="0"/>
              <a:t>sintesi vocale</a:t>
            </a:r>
            <a:r>
              <a:rPr lang="it-IT" dirty="0" smtClean="0"/>
              <a:t> e gli strumenti per trasformare i testi dei libri cartacei in testi leggibili dalla sintesi vocale</a:t>
            </a:r>
          </a:p>
          <a:p>
            <a:pPr algn="just" fontAlgn="base"/>
            <a:r>
              <a:rPr lang="it-IT" dirty="0" smtClean="0"/>
              <a:t>i </a:t>
            </a:r>
            <a:r>
              <a:rPr lang="it-IT" b="1" dirty="0" smtClean="0"/>
              <a:t>programmi di videoscrittura</a:t>
            </a:r>
            <a:r>
              <a:rPr lang="it-IT" dirty="0" smtClean="0"/>
              <a:t> con il correttore ortografico, stampante e scanner</a:t>
            </a:r>
          </a:p>
          <a:p>
            <a:pPr algn="just" fontAlgn="base"/>
            <a:r>
              <a:rPr lang="it-IT" dirty="0" smtClean="0"/>
              <a:t>i </a:t>
            </a:r>
            <a:r>
              <a:rPr lang="it-IT" b="1" dirty="0" smtClean="0"/>
              <a:t>testi in digitale</a:t>
            </a:r>
            <a:r>
              <a:rPr lang="it-IT" dirty="0" smtClean="0"/>
              <a:t> al posto o come integrazione del libro cartaceo</a:t>
            </a:r>
          </a:p>
          <a:p>
            <a:pPr algn="just" fontAlgn="base"/>
            <a:r>
              <a:rPr lang="it-IT" dirty="0" smtClean="0"/>
              <a:t>la </a:t>
            </a:r>
            <a:r>
              <a:rPr lang="it-IT" b="1" dirty="0" smtClean="0"/>
              <a:t>calcolatrice</a:t>
            </a:r>
            <a:r>
              <a:rPr lang="it-IT" dirty="0" smtClean="0"/>
              <a:t> e i </a:t>
            </a:r>
            <a:r>
              <a:rPr lang="it-IT" b="1" dirty="0" smtClean="0"/>
              <a:t>programmi</a:t>
            </a:r>
            <a:r>
              <a:rPr lang="it-IT" dirty="0" smtClean="0"/>
              <a:t> </a:t>
            </a:r>
            <a:r>
              <a:rPr lang="it-IT" b="1" dirty="0" smtClean="0"/>
              <a:t>di </a:t>
            </a:r>
            <a:r>
              <a:rPr lang="it-IT" b="1" dirty="0" smtClean="0"/>
              <a:t>matematica</a:t>
            </a:r>
            <a:endParaRPr lang="it-IT" dirty="0" smtClean="0"/>
          </a:p>
          <a:p>
            <a:pPr algn="just" fontAlgn="base"/>
            <a:r>
              <a:rPr lang="it-IT" dirty="0" smtClean="0"/>
              <a:t>le </a:t>
            </a:r>
            <a:r>
              <a:rPr lang="it-IT" b="1" dirty="0" smtClean="0"/>
              <a:t>mappe concettuali</a:t>
            </a:r>
            <a:r>
              <a:rPr lang="it-IT" dirty="0" smtClean="0"/>
              <a:t>, immagini, video e altre risorse digitali per comprendere e memorizzare i testi</a:t>
            </a:r>
          </a:p>
          <a:p>
            <a:pPr algn="just" fontAlgn="base"/>
            <a:r>
              <a:rPr lang="it-IT" dirty="0" smtClean="0"/>
              <a:t>il </a:t>
            </a:r>
            <a:r>
              <a:rPr lang="it-IT" b="1" dirty="0" smtClean="0"/>
              <a:t>computer o un altro strumento come il </a:t>
            </a:r>
            <a:r>
              <a:rPr lang="it-IT" b="1" dirty="0" err="1" smtClean="0"/>
              <a:t>tablet</a:t>
            </a:r>
            <a:r>
              <a:rPr lang="it-IT" dirty="0" smtClean="0"/>
              <a:t> per costruire mappe o schemi dei concetti ascoltati in aula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isultati immagini per libri digital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620688"/>
            <a:ext cx="4032448" cy="2962297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5040560" cy="2808312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PROGETTO “UTILIZZO DEI LIBRI DIGITALI”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3600" dirty="0" smtClean="0"/>
              <a:t>Obiettivi per i partecipanti: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3573016"/>
            <a:ext cx="8568952" cy="3024336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Accesso ai libri digitali adottati in classe</a:t>
            </a:r>
          </a:p>
          <a:p>
            <a:r>
              <a:rPr lang="it-IT" dirty="0" smtClean="0"/>
              <a:t>Scoprire come utilizzare al meglio l’intelligenza visiva nello studio, attraverso strumenti multimediali già a loro disposizione.</a:t>
            </a:r>
          </a:p>
          <a:p>
            <a:r>
              <a:rPr lang="it-IT" dirty="0" smtClean="0"/>
              <a:t>Riconoscimento </a:t>
            </a:r>
            <a:r>
              <a:rPr lang="it-IT" dirty="0" smtClean="0"/>
              <a:t>delle potenzialità della propria </a:t>
            </a:r>
            <a:r>
              <a:rPr lang="it-IT" dirty="0" smtClean="0"/>
              <a:t>mente e incremento del livello di autoefficacia percepito, mettendo </a:t>
            </a:r>
            <a:r>
              <a:rPr lang="it-IT" dirty="0" smtClean="0"/>
              <a:t>in primo piano le loro capacità e non sempre le difficoltà</a:t>
            </a:r>
            <a:endParaRPr lang="it-IT" dirty="0" smtClean="0"/>
          </a:p>
          <a:p>
            <a:r>
              <a:rPr lang="it-IT" dirty="0" smtClean="0"/>
              <a:t>Dare </a:t>
            </a:r>
            <a:r>
              <a:rPr lang="it-IT" dirty="0" smtClean="0"/>
              <a:t>un’immagine di se stessi positiva alla classe con un aumento </a:t>
            </a:r>
            <a:r>
              <a:rPr lang="it-IT" dirty="0" smtClean="0"/>
              <a:t>di autostima</a:t>
            </a: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3744416" cy="2002904"/>
          </a:xfrm>
        </p:spPr>
        <p:txBody>
          <a:bodyPr/>
          <a:lstStyle/>
          <a:p>
            <a:r>
              <a:rPr lang="it-IT" dirty="0" smtClean="0"/>
              <a:t>Obiettivi </a:t>
            </a:r>
            <a:r>
              <a:rPr lang="it-IT" dirty="0" smtClean="0"/>
              <a:t>per </a:t>
            </a:r>
            <a:br>
              <a:rPr lang="it-IT" dirty="0" smtClean="0"/>
            </a:br>
            <a:r>
              <a:rPr lang="it-IT" dirty="0" smtClean="0"/>
              <a:t>la classe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3140968"/>
            <a:ext cx="8229600" cy="3240360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Far scoprire una nuova modalità multimediale di apprendere, già </a:t>
            </a:r>
            <a:r>
              <a:rPr lang="it-IT" dirty="0" smtClean="0"/>
              <a:t>a disposizione degli alunni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Utilizzo di un </a:t>
            </a:r>
            <a:r>
              <a:rPr lang="it-IT" dirty="0" smtClean="0"/>
              <a:t>sistema più vicino ai nativi digitali che </a:t>
            </a:r>
            <a:r>
              <a:rPr lang="it-IT" dirty="0" smtClean="0"/>
              <a:t>permetta </a:t>
            </a:r>
            <a:r>
              <a:rPr lang="it-IT" dirty="0" smtClean="0"/>
              <a:t>di aumentare l’interesse per la lezione e per lo </a:t>
            </a:r>
            <a:r>
              <a:rPr lang="it-IT" dirty="0" smtClean="0"/>
              <a:t>studio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Supporto nell’utilizzo dei libri digitali da parte dei compagni esperti nello studio interattivo</a:t>
            </a:r>
          </a:p>
          <a:p>
            <a:endParaRPr lang="it-IT" dirty="0" smtClean="0"/>
          </a:p>
          <a:p>
            <a:r>
              <a:rPr lang="it-IT" dirty="0" smtClean="0"/>
              <a:t>Scoprire </a:t>
            </a:r>
            <a:r>
              <a:rPr lang="it-IT" dirty="0" smtClean="0"/>
              <a:t>che i ragazzi con DSA non chiedono solo aiuto, ma sono in grado di aiutare gli altri.</a:t>
            </a:r>
          </a:p>
          <a:p>
            <a:endParaRPr lang="it-IT" dirty="0" smtClean="0"/>
          </a:p>
          <a:p>
            <a:endParaRPr lang="it-IT" dirty="0" smtClean="0"/>
          </a:p>
          <a:p>
            <a:pPr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20</a:t>
            </a:fld>
            <a:endParaRPr lang="it-IT"/>
          </a:p>
        </p:txBody>
      </p:sp>
      <p:pic>
        <p:nvPicPr>
          <p:cNvPr id="5124" name="Picture 4" descr="Risultati immagini per clas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692696"/>
            <a:ext cx="4002539" cy="2253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0070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Tempi e scadenze del </a:t>
            </a:r>
            <a:r>
              <a:rPr lang="it-IT" dirty="0" smtClean="0"/>
              <a:t>progetto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620" y="1412776"/>
            <a:ext cx="8939629" cy="476830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it-IT" sz="3200" dirty="0" smtClean="0"/>
          </a:p>
          <a:p>
            <a:pPr marL="624078" indent="-514350"/>
            <a:r>
              <a:rPr lang="it-IT" dirty="0" smtClean="0"/>
              <a:t>10/01/2020: Momento </a:t>
            </a:r>
            <a:r>
              <a:rPr lang="it-IT" dirty="0" smtClean="0"/>
              <a:t>di presentazione del progetto </a:t>
            </a:r>
            <a:r>
              <a:rPr lang="it-IT" dirty="0" smtClean="0"/>
              <a:t>ai genitori e creazione account</a:t>
            </a:r>
          </a:p>
          <a:p>
            <a:pPr marL="624078" indent="-514350">
              <a:buNone/>
            </a:pPr>
            <a:endParaRPr lang="it-IT" dirty="0" smtClean="0"/>
          </a:p>
          <a:p>
            <a:pPr marL="624078" indent="-514350"/>
            <a:r>
              <a:rPr lang="it-IT" dirty="0" smtClean="0"/>
              <a:t>3 </a:t>
            </a:r>
            <a:r>
              <a:rPr lang="it-IT" dirty="0" smtClean="0"/>
              <a:t>incontri di 2 ore ciascuno con i </a:t>
            </a:r>
            <a:r>
              <a:rPr lang="it-IT" dirty="0" smtClean="0"/>
              <a:t>ragazzi (17/01 – 24/01 – 07/02)</a:t>
            </a:r>
            <a:endParaRPr lang="it-IT" dirty="0" smtClean="0"/>
          </a:p>
          <a:p>
            <a:pPr marL="1181862" lvl="2" indent="-514350">
              <a:buFont typeface="+mj-lt"/>
              <a:buAutoNum type="arabicPeriod"/>
            </a:pPr>
            <a:r>
              <a:rPr lang="it-IT" dirty="0" smtClean="0"/>
              <a:t>Accesso guidato ai libri </a:t>
            </a:r>
            <a:r>
              <a:rPr lang="it-IT" dirty="0" smtClean="0"/>
              <a:t>digitali e sperimentazione;</a:t>
            </a:r>
            <a:endParaRPr lang="it-IT" dirty="0" smtClean="0"/>
          </a:p>
          <a:p>
            <a:pPr marL="1181862" lvl="2" indent="-514350">
              <a:buFont typeface="+mj-lt"/>
              <a:buAutoNum type="arabicPeriod"/>
            </a:pPr>
            <a:r>
              <a:rPr lang="it-IT" dirty="0" smtClean="0"/>
              <a:t>Esercitazioni in vista della realizzazione di un video di presentazione sull’uso dei libri digitali (lavoro a coppie);</a:t>
            </a:r>
          </a:p>
          <a:p>
            <a:pPr marL="1181862" lvl="2" indent="-514350">
              <a:buFont typeface="+mj-lt"/>
              <a:buAutoNum type="arabicPeriod"/>
            </a:pPr>
            <a:r>
              <a:rPr lang="it-IT" dirty="0" smtClean="0"/>
              <a:t>Presentazione del proprio video ai compagni</a:t>
            </a:r>
            <a:r>
              <a:rPr lang="it-IT" dirty="0" smtClean="0"/>
              <a:t>.</a:t>
            </a:r>
            <a:endParaRPr lang="it-IT" dirty="0"/>
          </a:p>
          <a:p>
            <a:pPr marL="109728" indent="0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631553" y="6349556"/>
            <a:ext cx="7560840" cy="529208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4967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0070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Materiali necessari: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620" y="1412776"/>
            <a:ext cx="8939629" cy="302433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it-IT" sz="3200" dirty="0" smtClean="0"/>
          </a:p>
          <a:p>
            <a:pPr marL="109728" indent="0"/>
            <a:r>
              <a:rPr lang="it-IT" dirty="0" smtClean="0"/>
              <a:t> PC o </a:t>
            </a:r>
            <a:r>
              <a:rPr lang="it-IT" dirty="0" err="1" smtClean="0"/>
              <a:t>tablet</a:t>
            </a:r>
            <a:endParaRPr lang="it-IT" dirty="0" smtClean="0"/>
          </a:p>
          <a:p>
            <a:pPr marL="109728" indent="0"/>
            <a:endParaRPr lang="it-IT" dirty="0" smtClean="0"/>
          </a:p>
          <a:p>
            <a:pPr marL="109728" indent="0"/>
            <a:r>
              <a:rPr lang="it-IT" dirty="0" smtClean="0"/>
              <a:t> PIN per accesso ai libri digitali</a:t>
            </a:r>
          </a:p>
          <a:p>
            <a:pPr marL="109728" indent="0"/>
            <a:endParaRPr lang="it-IT" dirty="0" smtClean="0"/>
          </a:p>
          <a:p>
            <a:pPr marL="109728" indent="0"/>
            <a:r>
              <a:rPr lang="it-IT" dirty="0" smtClean="0"/>
              <a:t> </a:t>
            </a:r>
            <a:r>
              <a:rPr lang="it-IT" b="1" dirty="0" smtClean="0">
                <a:solidFill>
                  <a:schemeClr val="accent1"/>
                </a:solidFill>
              </a:rPr>
              <a:t>Account su ZAINODIGITALE</a:t>
            </a:r>
          </a:p>
          <a:p>
            <a:pPr marL="109728" indent="0"/>
            <a:endParaRPr lang="it-IT" b="1" dirty="0" smtClean="0">
              <a:solidFill>
                <a:schemeClr val="accent1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631553" y="6349556"/>
            <a:ext cx="7560840" cy="529208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2411760" y="4725144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è un sito per promuovere l’uso dei contenuti digitali dei libri di testo, facilitandone l'accesso: registrandosi - con un’unica </a:t>
            </a:r>
            <a:r>
              <a:rPr lang="it-IT" dirty="0" err="1" smtClean="0"/>
              <a:t>email</a:t>
            </a:r>
            <a:r>
              <a:rPr lang="it-IT" dirty="0" smtClean="0"/>
              <a:t> e un’unica password - è possibile accedere da un unico punto alle diverse piattaforme degli editori aderenti all’iniziativa</a:t>
            </a:r>
            <a:endParaRPr lang="it-IT" dirty="0" smtClean="0">
              <a:solidFill>
                <a:schemeClr val="accent1"/>
              </a:solidFill>
            </a:endParaRPr>
          </a:p>
          <a:p>
            <a:pPr algn="just"/>
            <a:endParaRPr lang="it-IT" dirty="0"/>
          </a:p>
        </p:txBody>
      </p:sp>
      <p:cxnSp>
        <p:nvCxnSpPr>
          <p:cNvPr id="8" name="Connettore 2 7"/>
          <p:cNvCxnSpPr/>
          <p:nvPr/>
        </p:nvCxnSpPr>
        <p:spPr>
          <a:xfrm>
            <a:off x="4067944" y="4293096"/>
            <a:ext cx="0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967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lang="it-IT" dirty="0" smtClean="0"/>
              <a:t>Creazione </a:t>
            </a:r>
            <a:r>
              <a:rPr lang="it-IT" dirty="0" smtClean="0"/>
              <a:t>dell’account (1)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1008112"/>
          </a:xfrm>
        </p:spPr>
        <p:txBody>
          <a:bodyPr/>
          <a:lstStyle/>
          <a:p>
            <a:r>
              <a:rPr lang="it-IT" dirty="0" smtClean="0"/>
              <a:t>Creare un indirizzo mail per genitore</a:t>
            </a:r>
          </a:p>
          <a:p>
            <a:r>
              <a:rPr lang="it-IT" dirty="0" smtClean="0"/>
              <a:t>Creare un indirizzo mail per figlio minorenne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7236296" y="692696"/>
            <a:ext cx="1325880" cy="457200"/>
          </a:xfrm>
        </p:spPr>
        <p:txBody>
          <a:bodyPr/>
          <a:lstStyle/>
          <a:p>
            <a:r>
              <a:rPr lang="it-IT" dirty="0" smtClean="0"/>
              <a:t>® Materiale soggetto a copyright nell'ambito del progetto ”SCREENING DSA E PREREQUISITI" di SYNESIS, Centro Di Consulenza Psicologica e  Psicoterapia, </a:t>
            </a:r>
            <a:r>
              <a:rPr lang="it-IT" dirty="0" err="1" smtClean="0"/>
              <a:t>Carnate</a:t>
            </a:r>
            <a:r>
              <a:rPr lang="it-IT" dirty="0" smtClean="0"/>
              <a:t>(MB);0396076481,i www.centrosynesis.it; Equipe  autorizzata prima diagnosi DSA- ASST  MB, LC, </a:t>
            </a:r>
            <a:r>
              <a:rPr lang="it-IT" dirty="0" err="1" smtClean="0"/>
              <a:t>MI</a:t>
            </a:r>
            <a:r>
              <a:rPr lang="it-IT" dirty="0" smtClean="0"/>
              <a:t>, BG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23</a:t>
            </a:fld>
            <a:endParaRPr lang="it-IT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l="28265" t="24280" r="28265" b="26480"/>
          <a:stretch>
            <a:fillRect/>
          </a:stretch>
        </p:blipFill>
        <p:spPr bwMode="auto">
          <a:xfrm>
            <a:off x="1331640" y="2492896"/>
            <a:ext cx="6850760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 l="13223" t="11440" r="14486" b="27241"/>
          <a:stretch>
            <a:fillRect/>
          </a:stretch>
        </p:blipFill>
        <p:spPr bwMode="auto">
          <a:xfrm>
            <a:off x="0" y="2348879"/>
            <a:ext cx="9144000" cy="4362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lang="it-IT" dirty="0" smtClean="0"/>
              <a:t>Creazione </a:t>
            </a:r>
            <a:r>
              <a:rPr lang="it-IT" dirty="0" smtClean="0"/>
              <a:t>dell’account (2)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1008112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REGISTRAZIONE A ZAINO DIGITALE</a:t>
            </a:r>
          </a:p>
          <a:p>
            <a:pPr>
              <a:buNone/>
            </a:pPr>
            <a:r>
              <a:rPr lang="it-IT" dirty="0" smtClean="0">
                <a:hlinkClick r:id="rId3"/>
              </a:rPr>
              <a:t>https://registrazione.zainodigitale.it/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7236296" y="692696"/>
            <a:ext cx="1325880" cy="457200"/>
          </a:xfrm>
        </p:spPr>
        <p:txBody>
          <a:bodyPr/>
          <a:lstStyle/>
          <a:p>
            <a:r>
              <a:rPr lang="it-IT" dirty="0" smtClean="0"/>
              <a:t>® Materiale soggetto a copyright nell'ambito del progetto ”SCREENING DSA E PREREQUISITI" di SYNESIS, Centro Di Consulenza Psicologica e  Psicoterapia, </a:t>
            </a:r>
            <a:r>
              <a:rPr lang="it-IT" dirty="0" err="1" smtClean="0"/>
              <a:t>Carnate</a:t>
            </a:r>
            <a:r>
              <a:rPr lang="it-IT" dirty="0" smtClean="0"/>
              <a:t>(MB);0396076481,i www.centrosynesis.it; Equipe  autorizzata prima diagnosi DSA- ASST  MB, LC, </a:t>
            </a:r>
            <a:r>
              <a:rPr lang="it-IT" dirty="0" err="1" smtClean="0"/>
              <a:t>MI</a:t>
            </a:r>
            <a:r>
              <a:rPr lang="it-IT" dirty="0" smtClean="0"/>
              <a:t>, BG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24</a:t>
            </a:fld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467544" y="3933056"/>
            <a:ext cx="3456384" cy="2924944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5220072" y="3933056"/>
            <a:ext cx="3456384" cy="2924944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323528" y="3933056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FFC000"/>
                </a:solidFill>
              </a:rPr>
              <a:t>1</a:t>
            </a:r>
            <a:endParaRPr lang="it-IT" sz="2800" dirty="0">
              <a:solidFill>
                <a:srgbClr val="FFC0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8316416" y="3933056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FFC000"/>
                </a:solidFill>
              </a:rPr>
              <a:t>2</a:t>
            </a:r>
            <a:endParaRPr lang="it-IT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build="allAtOnce"/>
      <p:bldP spid="11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95536" y="548680"/>
            <a:ext cx="4896544" cy="457200"/>
          </a:xfrm>
        </p:spPr>
        <p:txBody>
          <a:bodyPr/>
          <a:lstStyle/>
          <a:p>
            <a:pPr algn="l"/>
            <a:r>
              <a:rPr lang="it-IT" sz="2800" dirty="0" smtClean="0"/>
              <a:t>Registrazione genitore</a:t>
            </a:r>
            <a:endParaRPr lang="it-IT" sz="28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25</a:t>
            </a:fld>
            <a:endParaRPr lang="it-IT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 l="12045" t="11440" r="13301" b="12961"/>
          <a:stretch>
            <a:fillRect/>
          </a:stretch>
        </p:blipFill>
        <p:spPr bwMode="auto">
          <a:xfrm>
            <a:off x="0" y="1673424"/>
            <a:ext cx="9101811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l="20335" t="39778" r="58032" b="27241"/>
          <a:stretch>
            <a:fillRect/>
          </a:stretch>
        </p:blipFill>
        <p:spPr bwMode="auto">
          <a:xfrm>
            <a:off x="6228184" y="188640"/>
            <a:ext cx="2088232" cy="1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sellaDiTesto 10"/>
          <p:cNvSpPr txBox="1"/>
          <p:nvPr/>
        </p:nvSpPr>
        <p:spPr>
          <a:xfrm>
            <a:off x="3419872" y="5301208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 smtClean="0">
                <a:solidFill>
                  <a:schemeClr val="accent1"/>
                </a:solidFill>
              </a:rPr>
              <a:t>NB: ricordarsi di confermare la registrazione tramite link inviato via mail !</a:t>
            </a:r>
            <a:endParaRPr lang="it-IT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95536" y="548680"/>
            <a:ext cx="4896544" cy="457200"/>
          </a:xfrm>
        </p:spPr>
        <p:txBody>
          <a:bodyPr/>
          <a:lstStyle/>
          <a:p>
            <a:pPr algn="l"/>
            <a:r>
              <a:rPr lang="it-IT" sz="2800" dirty="0" smtClean="0"/>
              <a:t>Registrazione figlio</a:t>
            </a:r>
            <a:endParaRPr lang="it-IT" sz="28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26</a:t>
            </a:fld>
            <a:endParaRPr lang="it-IT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 l="12990" t="11440" r="12828" b="42360"/>
          <a:stretch>
            <a:fillRect/>
          </a:stretch>
        </p:blipFill>
        <p:spPr bwMode="auto">
          <a:xfrm>
            <a:off x="70992" y="1844824"/>
            <a:ext cx="9073008" cy="3178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95536" y="548680"/>
            <a:ext cx="4896544" cy="457200"/>
          </a:xfrm>
        </p:spPr>
        <p:txBody>
          <a:bodyPr/>
          <a:lstStyle/>
          <a:p>
            <a:pPr algn="l"/>
            <a:r>
              <a:rPr lang="it-IT" sz="2800" dirty="0" smtClean="0"/>
              <a:t>Registrazione figlio</a:t>
            </a:r>
            <a:endParaRPr lang="it-IT" sz="28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27</a:t>
            </a:fld>
            <a:endParaRPr lang="it-IT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 l="10155" t="18160" r="11411" b="7921"/>
          <a:stretch>
            <a:fillRect/>
          </a:stretch>
        </p:blipFill>
        <p:spPr bwMode="auto">
          <a:xfrm>
            <a:off x="0" y="1605915"/>
            <a:ext cx="9143999" cy="4847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2483768" y="3356992"/>
            <a:ext cx="576064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4644008" y="3356992"/>
            <a:ext cx="576064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6948264" y="3356992"/>
            <a:ext cx="576064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2483768" y="4005064"/>
            <a:ext cx="648072" cy="216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716016" y="4005064"/>
            <a:ext cx="1080120" cy="216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95536" y="548680"/>
            <a:ext cx="4896544" cy="457200"/>
          </a:xfrm>
        </p:spPr>
        <p:txBody>
          <a:bodyPr/>
          <a:lstStyle/>
          <a:p>
            <a:pPr algn="l"/>
            <a:r>
              <a:rPr lang="it-IT" sz="2800" dirty="0" smtClean="0"/>
              <a:t>Registrazione figlio</a:t>
            </a:r>
            <a:endParaRPr lang="it-IT" sz="28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28</a:t>
            </a:fld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2483768" y="3356992"/>
            <a:ext cx="576064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4644008" y="3356992"/>
            <a:ext cx="576064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6948264" y="3356992"/>
            <a:ext cx="576064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2483768" y="4005064"/>
            <a:ext cx="648072" cy="216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716016" y="4005064"/>
            <a:ext cx="1080120" cy="216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 l="9210" t="18160" r="11883" b="20000"/>
          <a:stretch>
            <a:fillRect/>
          </a:stretch>
        </p:blipFill>
        <p:spPr bwMode="auto">
          <a:xfrm>
            <a:off x="-104488" y="1268760"/>
            <a:ext cx="924848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sellaDiTesto 11"/>
          <p:cNvSpPr txBox="1"/>
          <p:nvPr/>
        </p:nvSpPr>
        <p:spPr>
          <a:xfrm>
            <a:off x="3491880" y="5517232"/>
            <a:ext cx="51845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 smtClean="0">
                <a:solidFill>
                  <a:schemeClr val="accent1"/>
                </a:solidFill>
              </a:rPr>
              <a:t>NB: ricordarsi di confermare la registrazione tramite link inviato via mail del figlio!</a:t>
            </a:r>
            <a:endParaRPr lang="it-IT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Veronica\Dropbox\greppi\bes-4 marzo\immagini da usare\DSA 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8358214" cy="4646121"/>
          </a:xfrm>
          <a:prstGeom prst="rect">
            <a:avLst/>
          </a:prstGeom>
          <a:noFill/>
        </p:spPr>
      </p:pic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23528" y="6309320"/>
            <a:ext cx="8613569" cy="347356"/>
          </a:xfrm>
        </p:spPr>
        <p:txBody>
          <a:bodyPr/>
          <a:lstStyle/>
          <a:p>
            <a:r>
              <a:rPr lang="it-IT" sz="1000" dirty="0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sz="10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29</a:t>
            </a:fld>
            <a:endParaRPr lang="it-IT"/>
          </a:p>
        </p:txBody>
      </p:sp>
      <p:pic>
        <p:nvPicPr>
          <p:cNvPr id="5" name="Picture 2" descr="http://hbcg.altervista.org/wp-content/uploads/2014/09/icona-vide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989793"/>
            <a:ext cx="1714512" cy="15659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download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585"/>
            <a:ext cx="9286908" cy="6929461"/>
          </a:xfrm>
          <a:prstGeom prst="rect">
            <a:avLst/>
          </a:prstGeom>
        </p:spPr>
      </p:pic>
      <p:sp>
        <p:nvSpPr>
          <p:cNvPr id="15362" name="CasellaDiTesto 1"/>
          <p:cNvSpPr txBox="1">
            <a:spLocks noChangeArrowheads="1"/>
          </p:cNvSpPr>
          <p:nvPr/>
        </p:nvSpPr>
        <p:spPr bwMode="auto">
          <a:xfrm>
            <a:off x="179388" y="1196975"/>
            <a:ext cx="8964612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6000" b="1" dirty="0" smtClean="0">
                <a:solidFill>
                  <a:srgbClr val="000000"/>
                </a:solidFill>
              </a:rPr>
              <a:t>GRAZIE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6000" b="1" dirty="0" smtClean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600" dirty="0" smtClean="0">
                <a:solidFill>
                  <a:srgbClr val="000000"/>
                </a:solidFill>
              </a:rPr>
              <a:t> e buon </a:t>
            </a:r>
            <a:r>
              <a:rPr lang="it-IT" sz="3600" dirty="0" err="1" smtClean="0">
                <a:solidFill>
                  <a:srgbClr val="000000"/>
                </a:solidFill>
              </a:rPr>
              <a:t>proseguimento…</a:t>
            </a:r>
            <a:endParaRPr lang="it-IT" sz="3600" dirty="0" smtClean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2000" dirty="0" smtClean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2000" dirty="0" smtClean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solidFill>
                  <a:srgbClr val="000000"/>
                </a:solidFill>
              </a:rPr>
              <a:t>SYNESIS, CENTRO di CONSULENZA PSICOLOGICA, PSICOTERAPIA &amp; IPNOSI Clinica- CARNATE (Mb) 0396076481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2000" dirty="0" smtClean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200" dirty="0" smtClean="0">
                <a:solidFill>
                  <a:srgbClr val="000000"/>
                </a:solidFill>
              </a:rPr>
              <a:t>338-1863275, </a:t>
            </a:r>
            <a:r>
              <a:rPr lang="it-IT" sz="2200" dirty="0" smtClean="0">
                <a:solidFill>
                  <a:srgbClr val="000000"/>
                </a:solidFill>
                <a:hlinkClick r:id="rId3"/>
              </a:rPr>
              <a:t>studiopsicologia@hotmail.it</a:t>
            </a:r>
            <a:endParaRPr lang="it-IT" sz="2200" dirty="0" smtClean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200" dirty="0" smtClean="0">
                <a:solidFill>
                  <a:srgbClr val="000000"/>
                </a:solidFill>
              </a:rPr>
              <a:t>      </a:t>
            </a:r>
            <a:r>
              <a:rPr lang="it-IT" sz="2000" b="1" dirty="0" smtClean="0">
                <a:solidFill>
                  <a:srgbClr val="000000"/>
                </a:solidFill>
              </a:rPr>
              <a:t>www.centrosynesis.it</a:t>
            </a:r>
            <a:endParaRPr lang="it-IT" sz="2000" b="1" dirty="0" smtClean="0">
              <a:solidFill>
                <a:srgbClr val="000000"/>
              </a:solidFill>
            </a:endParaRPr>
          </a:p>
        </p:txBody>
      </p:sp>
      <p:pic>
        <p:nvPicPr>
          <p:cNvPr id="15365" name="Immagine 4" descr="Synesis_logo_definitivo_alta_risoluzion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42852"/>
            <a:ext cx="1819258" cy="2579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560320" y="6405852"/>
            <a:ext cx="6583680" cy="457200"/>
          </a:xfrm>
        </p:spPr>
        <p:txBody>
          <a:bodyPr/>
          <a:lstStyle/>
          <a:p>
            <a:r>
              <a:rPr lang="it-IT" smtClean="0"/>
              <a:t>® Materiale soggetto a copyright nell'ambito del progetto ”SCREENING DSA E PREREQUISITI" di SYNESIS, Centro Di Consulenza Psicologica e  Psicoterapia, Carnate(MB);0396076481,i www.centrosynesis.it; Equipe  autorizzata prima diagnosi DSA- ASST  MB, LC, MI, BG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30</a:t>
            </a:fld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monto">
  <a:themeElements>
    <a:clrScheme name="Mo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ramont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amont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3489</TotalTime>
  <Words>2156</Words>
  <Application>Microsoft Office PowerPoint</Application>
  <PresentationFormat>Presentazione su schermo (4:3)</PresentationFormat>
  <Paragraphs>265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1" baseType="lpstr">
      <vt:lpstr>Tramonto</vt:lpstr>
      <vt:lpstr>Progetto  UTILIZZO DEI LIBRI DIGITALI: Studiare bene, studiare tutti. </vt:lpstr>
      <vt:lpstr>I DSA e l’uso dei libri digitali.</vt:lpstr>
      <vt:lpstr>OMS: CONCETTO DI SALUTE</vt:lpstr>
      <vt:lpstr>I BES NELL’ICF NEL DETTAGLIO: </vt:lpstr>
      <vt:lpstr>Un  equivoco da superare</vt:lpstr>
      <vt:lpstr>CONCETTO DI BES</vt:lpstr>
      <vt:lpstr>1- Disturbi Specifici dell’Apprendimento</vt:lpstr>
      <vt:lpstr>A- Dislessia</vt:lpstr>
      <vt:lpstr>C- Disgrafia</vt:lpstr>
      <vt:lpstr>La legge n°170 del 2010</vt:lpstr>
      <vt:lpstr>GLI STEP PER INTERVENIRE</vt:lpstr>
      <vt:lpstr>1- RILEVAZIONE DELLE DIFFICOLTA’</vt:lpstr>
      <vt:lpstr>2- IN CHE COSA CONSISTE LA VALUTAZIONE</vt:lpstr>
      <vt:lpstr>4.I DIVERSI LIVELLI DI INTERVENTO: SCUOLA-FAMIGLIA-CONTESTO</vt:lpstr>
      <vt:lpstr>Diapositiva 15</vt:lpstr>
      <vt:lpstr>COS’E’ IL PDP?</vt:lpstr>
      <vt:lpstr>CARATTERISTICHE DEL PDP  (Triani, 2013)</vt:lpstr>
      <vt:lpstr>Esempi di strumenti compensativi:</vt:lpstr>
      <vt:lpstr>PROGETTO “UTILIZZO DEI LIBRI DIGITALI” Obiettivi per i partecipanti:</vt:lpstr>
      <vt:lpstr>Obiettivi per  la classe</vt:lpstr>
      <vt:lpstr>Tempi e scadenze del progetto</vt:lpstr>
      <vt:lpstr>Materiali necessari:</vt:lpstr>
      <vt:lpstr>Creazione dell’account (1)</vt:lpstr>
      <vt:lpstr>Creazione dell’account (2)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BES: BISOGNI EDUCATIVI SPECIALI</dc:title>
  <dc:creator>Veronica Veronica</dc:creator>
  <cp:lastModifiedBy>MyVAIO</cp:lastModifiedBy>
  <cp:revision>279</cp:revision>
  <dcterms:created xsi:type="dcterms:W3CDTF">2015-02-26T15:35:05Z</dcterms:created>
  <dcterms:modified xsi:type="dcterms:W3CDTF">2019-12-31T16:57:51Z</dcterms:modified>
</cp:coreProperties>
</file>